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jpg" ContentType="image/jpg"/>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6" name="Holder 6"/>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6" name="Holder 6"/>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7" name="Holder 7"/>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4" name="Holder 4"/>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5" name="Holder 5"/>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3" name="Holder 3"/>
          <p:cNvSpPr>
            <a:spLocks noGrp="1"/>
          </p:cNvSpPr>
          <p:nvPr>
            <p:ph type="dt" idx="6" sz="half"/>
          </p:nvPr>
        </p:nvSpPr>
        <p:spPr/>
        <p:txBody>
          <a:bodyPr lIns="0" tIns="0" rIns="0" bIns="0"/>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4" name="Holder 4"/>
          <p:cNvSpPr>
            <a:spLocks noGrp="1"/>
          </p:cNvSpPr>
          <p:nvPr>
            <p:ph type="sldNum" idx="7" sz="quarter"/>
          </p:nvPr>
        </p:nvSpPr>
        <p:spPr/>
        <p:txBody>
          <a:bodyPr lIns="0" tIns="0" rIns="0" bIns="0"/>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8" Type="http://schemas.openxmlformats.org/officeDocument/2006/relationships/image" Target="../media/image2.jpg"/><Relationship Id="rId9" Type="http://schemas.openxmlformats.org/officeDocument/2006/relationships/image" Target="../media/image3.png"/><Relationship Id="rId10"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75942" y="254033"/>
            <a:ext cx="1337310" cy="362208"/>
          </a:xfrm>
          <a:prstGeom prst="rect">
            <a:avLst/>
          </a:prstGeom>
          <a:blipFill>
            <a:blip r:embed="rId7" cstate="print"/>
            <a:stretch>
              <a:fillRect/>
            </a:stretch>
          </a:blipFill>
        </p:spPr>
        <p:txBody>
          <a:bodyPr wrap="square" lIns="0" tIns="0" rIns="0" bIns="0" rtlCol="0"/>
          <a:lstStyle/>
          <a:p/>
        </p:txBody>
      </p:sp>
      <p:sp>
        <p:nvSpPr>
          <p:cNvPr id="17" name="bk object 17"/>
          <p:cNvSpPr/>
          <p:nvPr/>
        </p:nvSpPr>
        <p:spPr>
          <a:xfrm>
            <a:off x="2325078" y="241401"/>
            <a:ext cx="4726940" cy="381635"/>
          </a:xfrm>
          <a:custGeom>
            <a:avLst/>
            <a:gdLst/>
            <a:ahLst/>
            <a:cxnLst/>
            <a:rect l="l" t="t" r="r" b="b"/>
            <a:pathLst>
              <a:path w="4726940" h="381634">
                <a:moveTo>
                  <a:pt x="4643295" y="381160"/>
                </a:moveTo>
                <a:lnTo>
                  <a:pt x="0" y="381160"/>
                </a:lnTo>
                <a:lnTo>
                  <a:pt x="0" y="0"/>
                </a:lnTo>
                <a:lnTo>
                  <a:pt x="4643295" y="0"/>
                </a:lnTo>
                <a:lnTo>
                  <a:pt x="4649076" y="569"/>
                </a:lnTo>
                <a:lnTo>
                  <a:pt x="4691715" y="18233"/>
                </a:lnTo>
                <a:lnTo>
                  <a:pt x="4717379" y="49507"/>
                </a:lnTo>
                <a:lnTo>
                  <a:pt x="4726388" y="83098"/>
                </a:lnTo>
                <a:lnTo>
                  <a:pt x="4726388" y="298062"/>
                </a:lnTo>
                <a:lnTo>
                  <a:pt x="4714648" y="336778"/>
                </a:lnTo>
                <a:lnTo>
                  <a:pt x="4682008" y="369415"/>
                </a:lnTo>
                <a:lnTo>
                  <a:pt x="4643295" y="381160"/>
                </a:lnTo>
                <a:close/>
              </a:path>
            </a:pathLst>
          </a:custGeom>
          <a:solidFill>
            <a:srgbClr val="3737BE"/>
          </a:solidFill>
        </p:spPr>
        <p:txBody>
          <a:bodyPr wrap="square" lIns="0" tIns="0" rIns="0" bIns="0" rtlCol="0"/>
          <a:lstStyle/>
          <a:p/>
        </p:txBody>
      </p:sp>
      <p:sp>
        <p:nvSpPr>
          <p:cNvPr id="18" name="bk object 18"/>
          <p:cNvSpPr/>
          <p:nvPr/>
        </p:nvSpPr>
        <p:spPr>
          <a:xfrm>
            <a:off x="5666567" y="304926"/>
            <a:ext cx="1321353" cy="254106"/>
          </a:xfrm>
          <a:prstGeom prst="rect">
            <a:avLst/>
          </a:prstGeom>
          <a:blipFill>
            <a:blip r:embed="rId8" cstate="print"/>
            <a:stretch>
              <a:fillRect/>
            </a:stretch>
          </a:blipFill>
        </p:spPr>
        <p:txBody>
          <a:bodyPr wrap="square" lIns="0" tIns="0" rIns="0" bIns="0" rtlCol="0"/>
          <a:lstStyle/>
          <a:p/>
        </p:txBody>
      </p:sp>
      <p:sp>
        <p:nvSpPr>
          <p:cNvPr id="19" name="bk object 19"/>
          <p:cNvSpPr/>
          <p:nvPr/>
        </p:nvSpPr>
        <p:spPr>
          <a:xfrm>
            <a:off x="635267" y="10316739"/>
            <a:ext cx="6289675" cy="191135"/>
          </a:xfrm>
          <a:custGeom>
            <a:avLst/>
            <a:gdLst/>
            <a:ahLst/>
            <a:cxnLst/>
            <a:rect l="l" t="t" r="r" b="b"/>
            <a:pathLst>
              <a:path w="6289675" h="191134">
                <a:moveTo>
                  <a:pt x="6206052" y="190580"/>
                </a:moveTo>
                <a:lnTo>
                  <a:pt x="83098" y="190580"/>
                </a:lnTo>
                <a:lnTo>
                  <a:pt x="77314" y="190008"/>
                </a:lnTo>
                <a:lnTo>
                  <a:pt x="34670" y="172347"/>
                </a:lnTo>
                <a:lnTo>
                  <a:pt x="9004" y="141067"/>
                </a:lnTo>
                <a:lnTo>
                  <a:pt x="0" y="107487"/>
                </a:lnTo>
                <a:lnTo>
                  <a:pt x="0" y="83092"/>
                </a:lnTo>
                <a:lnTo>
                  <a:pt x="11744" y="44379"/>
                </a:lnTo>
                <a:lnTo>
                  <a:pt x="44382" y="11739"/>
                </a:lnTo>
                <a:lnTo>
                  <a:pt x="83098" y="0"/>
                </a:lnTo>
                <a:lnTo>
                  <a:pt x="6206052" y="0"/>
                </a:lnTo>
                <a:lnTo>
                  <a:pt x="6244765" y="11739"/>
                </a:lnTo>
                <a:lnTo>
                  <a:pt x="6277405" y="44379"/>
                </a:lnTo>
                <a:lnTo>
                  <a:pt x="6289145" y="83092"/>
                </a:lnTo>
                <a:lnTo>
                  <a:pt x="6289145" y="107487"/>
                </a:lnTo>
                <a:lnTo>
                  <a:pt x="6277405" y="146200"/>
                </a:lnTo>
                <a:lnTo>
                  <a:pt x="6244765" y="178840"/>
                </a:lnTo>
                <a:lnTo>
                  <a:pt x="6206052" y="190580"/>
                </a:lnTo>
                <a:close/>
              </a:path>
            </a:pathLst>
          </a:custGeom>
          <a:solidFill>
            <a:srgbClr val="3737BE"/>
          </a:solidFill>
        </p:spPr>
        <p:txBody>
          <a:bodyPr wrap="square" lIns="0" tIns="0" rIns="0" bIns="0" rtlCol="0"/>
          <a:lstStyle/>
          <a:p/>
        </p:txBody>
      </p:sp>
      <p:sp>
        <p:nvSpPr>
          <p:cNvPr id="20" name="bk object 20"/>
          <p:cNvSpPr/>
          <p:nvPr/>
        </p:nvSpPr>
        <p:spPr>
          <a:xfrm>
            <a:off x="3614670" y="10323092"/>
            <a:ext cx="330835" cy="178435"/>
          </a:xfrm>
          <a:custGeom>
            <a:avLst/>
            <a:gdLst/>
            <a:ahLst/>
            <a:cxnLst/>
            <a:rect l="l" t="t" r="r" b="b"/>
            <a:pathLst>
              <a:path w="330835" h="178434">
                <a:moveTo>
                  <a:pt x="253179" y="177874"/>
                </a:moveTo>
                <a:lnTo>
                  <a:pt x="77159" y="177874"/>
                </a:lnTo>
                <a:lnTo>
                  <a:pt x="71785" y="177341"/>
                </a:lnTo>
                <a:lnTo>
                  <a:pt x="32195" y="160938"/>
                </a:lnTo>
                <a:lnTo>
                  <a:pt x="4205" y="121882"/>
                </a:lnTo>
                <a:lnTo>
                  <a:pt x="0" y="100715"/>
                </a:lnTo>
                <a:lnTo>
                  <a:pt x="0" y="77159"/>
                </a:lnTo>
                <a:lnTo>
                  <a:pt x="16936" y="32195"/>
                </a:lnTo>
                <a:lnTo>
                  <a:pt x="55992" y="4205"/>
                </a:lnTo>
                <a:lnTo>
                  <a:pt x="77159" y="0"/>
                </a:lnTo>
                <a:lnTo>
                  <a:pt x="253179" y="0"/>
                </a:lnTo>
                <a:lnTo>
                  <a:pt x="298143" y="16923"/>
                </a:lnTo>
                <a:lnTo>
                  <a:pt x="326133" y="55992"/>
                </a:lnTo>
                <a:lnTo>
                  <a:pt x="330338" y="77159"/>
                </a:lnTo>
                <a:lnTo>
                  <a:pt x="330338" y="100715"/>
                </a:lnTo>
                <a:lnTo>
                  <a:pt x="313402" y="145679"/>
                </a:lnTo>
                <a:lnTo>
                  <a:pt x="274346" y="173656"/>
                </a:lnTo>
                <a:lnTo>
                  <a:pt x="253179" y="177874"/>
                </a:lnTo>
                <a:close/>
              </a:path>
            </a:pathLst>
          </a:custGeom>
          <a:solidFill>
            <a:srgbClr val="FFFFFF"/>
          </a:solidFill>
        </p:spPr>
        <p:txBody>
          <a:bodyPr wrap="square" lIns="0" tIns="0" rIns="0" bIns="0" rtlCol="0"/>
          <a:lstStyle/>
          <a:p/>
        </p:txBody>
      </p:sp>
      <p:sp>
        <p:nvSpPr>
          <p:cNvPr id="21" name="bk object 21"/>
          <p:cNvSpPr/>
          <p:nvPr/>
        </p:nvSpPr>
        <p:spPr>
          <a:xfrm>
            <a:off x="3614670" y="10323092"/>
            <a:ext cx="330835" cy="178435"/>
          </a:xfrm>
          <a:custGeom>
            <a:avLst/>
            <a:gdLst/>
            <a:ahLst/>
            <a:cxnLst/>
            <a:rect l="l" t="t" r="r" b="b"/>
            <a:pathLst>
              <a:path w="330835" h="178434">
                <a:moveTo>
                  <a:pt x="0" y="95290"/>
                </a:moveTo>
                <a:lnTo>
                  <a:pt x="0" y="82584"/>
                </a:lnTo>
                <a:lnTo>
                  <a:pt x="0" y="77159"/>
                </a:lnTo>
                <a:lnTo>
                  <a:pt x="533" y="71785"/>
                </a:lnTo>
                <a:lnTo>
                  <a:pt x="1588" y="66474"/>
                </a:lnTo>
                <a:lnTo>
                  <a:pt x="2642" y="61150"/>
                </a:lnTo>
                <a:lnTo>
                  <a:pt x="4205" y="55992"/>
                </a:lnTo>
                <a:lnTo>
                  <a:pt x="6289" y="50973"/>
                </a:lnTo>
                <a:lnTo>
                  <a:pt x="8360" y="45967"/>
                </a:lnTo>
                <a:lnTo>
                  <a:pt x="10901" y="41203"/>
                </a:lnTo>
                <a:lnTo>
                  <a:pt x="13912" y="36705"/>
                </a:lnTo>
                <a:lnTo>
                  <a:pt x="16936" y="32195"/>
                </a:lnTo>
                <a:lnTo>
                  <a:pt x="20353" y="28015"/>
                </a:lnTo>
                <a:lnTo>
                  <a:pt x="24190" y="24190"/>
                </a:lnTo>
                <a:lnTo>
                  <a:pt x="28027" y="20353"/>
                </a:lnTo>
                <a:lnTo>
                  <a:pt x="32195" y="16923"/>
                </a:lnTo>
                <a:lnTo>
                  <a:pt x="36705" y="13912"/>
                </a:lnTo>
                <a:lnTo>
                  <a:pt x="41216" y="10901"/>
                </a:lnTo>
                <a:lnTo>
                  <a:pt x="45967" y="8360"/>
                </a:lnTo>
                <a:lnTo>
                  <a:pt x="50986" y="6289"/>
                </a:lnTo>
                <a:lnTo>
                  <a:pt x="55992" y="4205"/>
                </a:lnTo>
                <a:lnTo>
                  <a:pt x="61150" y="2642"/>
                </a:lnTo>
                <a:lnTo>
                  <a:pt x="66474" y="1588"/>
                </a:lnTo>
                <a:lnTo>
                  <a:pt x="71785" y="533"/>
                </a:lnTo>
                <a:lnTo>
                  <a:pt x="77159" y="0"/>
                </a:lnTo>
                <a:lnTo>
                  <a:pt x="82584" y="0"/>
                </a:lnTo>
                <a:lnTo>
                  <a:pt x="247754" y="0"/>
                </a:lnTo>
                <a:lnTo>
                  <a:pt x="253179" y="0"/>
                </a:lnTo>
                <a:lnTo>
                  <a:pt x="258541" y="533"/>
                </a:lnTo>
                <a:lnTo>
                  <a:pt x="263864" y="1588"/>
                </a:lnTo>
                <a:lnTo>
                  <a:pt x="269188" y="2642"/>
                </a:lnTo>
                <a:lnTo>
                  <a:pt x="274346" y="4205"/>
                </a:lnTo>
                <a:lnTo>
                  <a:pt x="279352" y="6289"/>
                </a:lnTo>
                <a:lnTo>
                  <a:pt x="284371" y="8360"/>
                </a:lnTo>
                <a:lnTo>
                  <a:pt x="289122" y="10901"/>
                </a:lnTo>
                <a:lnTo>
                  <a:pt x="293633" y="13912"/>
                </a:lnTo>
                <a:lnTo>
                  <a:pt x="298143" y="16923"/>
                </a:lnTo>
                <a:lnTo>
                  <a:pt x="302310" y="20353"/>
                </a:lnTo>
                <a:lnTo>
                  <a:pt x="306147" y="24190"/>
                </a:lnTo>
                <a:lnTo>
                  <a:pt x="309984" y="28015"/>
                </a:lnTo>
                <a:lnTo>
                  <a:pt x="324049" y="50973"/>
                </a:lnTo>
                <a:lnTo>
                  <a:pt x="326133" y="55992"/>
                </a:lnTo>
                <a:lnTo>
                  <a:pt x="327696" y="61150"/>
                </a:lnTo>
                <a:lnTo>
                  <a:pt x="328750" y="66474"/>
                </a:lnTo>
                <a:lnTo>
                  <a:pt x="329805" y="71785"/>
                </a:lnTo>
                <a:lnTo>
                  <a:pt x="330338" y="77159"/>
                </a:lnTo>
                <a:lnTo>
                  <a:pt x="330338" y="82584"/>
                </a:lnTo>
                <a:lnTo>
                  <a:pt x="330338" y="95290"/>
                </a:lnTo>
                <a:lnTo>
                  <a:pt x="330338" y="100715"/>
                </a:lnTo>
                <a:lnTo>
                  <a:pt x="329805" y="106076"/>
                </a:lnTo>
                <a:lnTo>
                  <a:pt x="328750" y="111400"/>
                </a:lnTo>
                <a:lnTo>
                  <a:pt x="327696" y="116723"/>
                </a:lnTo>
                <a:lnTo>
                  <a:pt x="326133" y="121882"/>
                </a:lnTo>
                <a:lnTo>
                  <a:pt x="324049" y="126888"/>
                </a:lnTo>
                <a:lnTo>
                  <a:pt x="321978" y="131906"/>
                </a:lnTo>
                <a:lnTo>
                  <a:pt x="293633" y="163949"/>
                </a:lnTo>
                <a:lnTo>
                  <a:pt x="289122" y="166973"/>
                </a:lnTo>
                <a:lnTo>
                  <a:pt x="284371" y="169514"/>
                </a:lnTo>
                <a:lnTo>
                  <a:pt x="279352" y="171585"/>
                </a:lnTo>
                <a:lnTo>
                  <a:pt x="274346" y="173656"/>
                </a:lnTo>
                <a:lnTo>
                  <a:pt x="269188" y="175232"/>
                </a:lnTo>
                <a:lnTo>
                  <a:pt x="263864" y="176286"/>
                </a:lnTo>
                <a:lnTo>
                  <a:pt x="258541" y="177341"/>
                </a:lnTo>
                <a:lnTo>
                  <a:pt x="253179" y="177874"/>
                </a:lnTo>
                <a:lnTo>
                  <a:pt x="247754" y="177874"/>
                </a:lnTo>
                <a:lnTo>
                  <a:pt x="82584" y="177874"/>
                </a:lnTo>
                <a:lnTo>
                  <a:pt x="77159" y="177874"/>
                </a:lnTo>
                <a:lnTo>
                  <a:pt x="71785" y="177341"/>
                </a:lnTo>
                <a:lnTo>
                  <a:pt x="66474" y="176286"/>
                </a:lnTo>
                <a:lnTo>
                  <a:pt x="61150" y="175232"/>
                </a:lnTo>
                <a:lnTo>
                  <a:pt x="55992" y="173656"/>
                </a:lnTo>
                <a:lnTo>
                  <a:pt x="50986" y="171585"/>
                </a:lnTo>
                <a:lnTo>
                  <a:pt x="45967" y="169514"/>
                </a:lnTo>
                <a:lnTo>
                  <a:pt x="41216" y="166973"/>
                </a:lnTo>
                <a:lnTo>
                  <a:pt x="36705" y="163949"/>
                </a:lnTo>
                <a:lnTo>
                  <a:pt x="32195" y="160938"/>
                </a:lnTo>
                <a:lnTo>
                  <a:pt x="6289" y="126888"/>
                </a:lnTo>
                <a:lnTo>
                  <a:pt x="4205" y="121882"/>
                </a:lnTo>
                <a:lnTo>
                  <a:pt x="2642" y="116723"/>
                </a:lnTo>
                <a:lnTo>
                  <a:pt x="1588" y="111400"/>
                </a:lnTo>
                <a:lnTo>
                  <a:pt x="533" y="106076"/>
                </a:lnTo>
                <a:lnTo>
                  <a:pt x="0" y="100715"/>
                </a:lnTo>
                <a:lnTo>
                  <a:pt x="0" y="95290"/>
                </a:lnTo>
                <a:close/>
              </a:path>
            </a:pathLst>
          </a:custGeom>
          <a:ln w="12705">
            <a:solidFill>
              <a:srgbClr val="3737BE"/>
            </a:solidFill>
          </a:ln>
        </p:spPr>
        <p:txBody>
          <a:bodyPr wrap="square" lIns="0" tIns="0" rIns="0" bIns="0" rtlCol="0"/>
          <a:lstStyle/>
          <a:p/>
        </p:txBody>
      </p:sp>
      <p:sp>
        <p:nvSpPr>
          <p:cNvPr id="22" name="bk object 22"/>
          <p:cNvSpPr/>
          <p:nvPr/>
        </p:nvSpPr>
        <p:spPr>
          <a:xfrm>
            <a:off x="2121792" y="304928"/>
            <a:ext cx="216535" cy="254635"/>
          </a:xfrm>
          <a:custGeom>
            <a:avLst/>
            <a:gdLst/>
            <a:ahLst/>
            <a:cxnLst/>
            <a:rect l="l" t="t" r="r" b="b"/>
            <a:pathLst>
              <a:path w="216535" h="254634">
                <a:moveTo>
                  <a:pt x="215990" y="254106"/>
                </a:moveTo>
                <a:lnTo>
                  <a:pt x="0" y="254106"/>
                </a:lnTo>
                <a:lnTo>
                  <a:pt x="101642" y="0"/>
                </a:lnTo>
                <a:lnTo>
                  <a:pt x="215990" y="0"/>
                </a:lnTo>
                <a:lnTo>
                  <a:pt x="215990" y="254106"/>
                </a:lnTo>
                <a:close/>
              </a:path>
            </a:pathLst>
          </a:custGeom>
          <a:solidFill>
            <a:srgbClr val="3737BE"/>
          </a:solidFill>
        </p:spPr>
        <p:txBody>
          <a:bodyPr wrap="square" lIns="0" tIns="0" rIns="0" bIns="0" rtlCol="0"/>
          <a:lstStyle/>
          <a:p/>
        </p:txBody>
      </p:sp>
      <p:sp>
        <p:nvSpPr>
          <p:cNvPr id="23" name="bk object 23"/>
          <p:cNvSpPr/>
          <p:nvPr/>
        </p:nvSpPr>
        <p:spPr>
          <a:xfrm>
            <a:off x="2121792" y="520918"/>
            <a:ext cx="215990" cy="101642"/>
          </a:xfrm>
          <a:prstGeom prst="rect">
            <a:avLst/>
          </a:prstGeom>
          <a:blipFill>
            <a:blip r:embed="rId9" cstate="print"/>
            <a:stretch>
              <a:fillRect/>
            </a:stretch>
          </a:blipFill>
        </p:spPr>
        <p:txBody>
          <a:bodyPr wrap="square" lIns="0" tIns="0" rIns="0" bIns="0" rtlCol="0"/>
          <a:lstStyle/>
          <a:p/>
        </p:txBody>
      </p:sp>
      <p:sp>
        <p:nvSpPr>
          <p:cNvPr id="24" name="bk object 24"/>
          <p:cNvSpPr/>
          <p:nvPr/>
        </p:nvSpPr>
        <p:spPr>
          <a:xfrm>
            <a:off x="2210729" y="241401"/>
            <a:ext cx="127053" cy="241401"/>
          </a:xfrm>
          <a:prstGeom prst="rect">
            <a:avLst/>
          </a:prstGeom>
          <a:blipFill>
            <a:blip r:embed="rId10" cstate="print"/>
            <a:stretch>
              <a:fillRect/>
            </a:stretch>
          </a:blipFill>
        </p:spPr>
        <p:txBody>
          <a:bodyPr wrap="square" lIns="0" tIns="0" rIns="0" bIns="0" rtlCol="0"/>
          <a:lstStyle/>
          <a:p/>
        </p:txBody>
      </p:sp>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775031" y="10335833"/>
            <a:ext cx="438150" cy="129540"/>
          </a:xfrm>
          <a:prstGeom prst="rect">
            <a:avLst/>
          </a:prstGeom>
        </p:spPr>
        <p:txBody>
          <a:bodyPr wrap="square" lIns="0" tIns="0" rIns="0" bIns="0">
            <a:spAutoFit/>
          </a:bodyPr>
          <a:lstStyle>
            <a:lvl1pPr>
              <a:defRPr sz="700" b="0" i="0">
                <a:solidFill>
                  <a:srgbClr val="F5F5F5"/>
                </a:solidFill>
                <a:latin typeface="DejaVu Sans"/>
                <a:cs typeface="DejaVu Sans"/>
              </a:defRPr>
            </a:lvl1pPr>
          </a:lstStyle>
          <a:p>
            <a:pPr marL="12700">
              <a:lnSpc>
                <a:spcPct val="100000"/>
              </a:lnSpc>
              <a:spcBef>
                <a:spcPts val="50"/>
              </a:spcBef>
            </a:pPr>
            <a:r>
              <a:rPr dirty="0" spc="-45"/>
              <a:t>11/6/2019</a:t>
            </a:r>
          </a:p>
        </p:txBody>
      </p:sp>
      <p:sp>
        <p:nvSpPr>
          <p:cNvPr id="5" name="Holder 5"/>
          <p:cNvSpPr>
            <a:spLocks noGrp="1"/>
          </p:cNvSpPr>
          <p:nvPr>
            <p:ph type="dt" idx="6" sz="half"/>
          </p:nvPr>
        </p:nvSpPr>
        <p:spPr>
          <a:xfrm>
            <a:off x="5183785" y="10335833"/>
            <a:ext cx="1607184" cy="129540"/>
          </a:xfrm>
          <a:prstGeom prst="rect">
            <a:avLst/>
          </a:prstGeom>
        </p:spPr>
        <p:txBody>
          <a:bodyPr wrap="square" lIns="0" tIns="0" rIns="0" bIns="0">
            <a:spAutoFit/>
          </a:bodyPr>
          <a:lstStyle>
            <a:lvl1pPr>
              <a:defRPr sz="700" b="0" i="0">
                <a:solidFill>
                  <a:schemeClr val="bg1"/>
                </a:solidFill>
                <a:latin typeface="DejaVu Sans"/>
                <a:cs typeface="DejaVu Sans"/>
              </a:defRPr>
            </a:lvl1pPr>
          </a:lstStyle>
          <a:p>
            <a:pPr marL="12700">
              <a:lnSpc>
                <a:spcPct val="100000"/>
              </a:lnSpc>
              <a:spcBef>
                <a:spcPts val="50"/>
              </a:spcBef>
            </a:pPr>
            <a:r>
              <a:rPr dirty="0" spc="-15"/>
              <a:t>https://math.libretexts.org/link?4446</a:t>
            </a:r>
          </a:p>
        </p:txBody>
      </p:sp>
      <p:sp>
        <p:nvSpPr>
          <p:cNvPr id="6" name="Holder 6"/>
          <p:cNvSpPr>
            <a:spLocks noGrp="1"/>
          </p:cNvSpPr>
          <p:nvPr>
            <p:ph type="sldNum" idx="7" sz="quarter"/>
          </p:nvPr>
        </p:nvSpPr>
        <p:spPr>
          <a:xfrm>
            <a:off x="3633733" y="10336745"/>
            <a:ext cx="306070" cy="144145"/>
          </a:xfrm>
          <a:prstGeom prst="rect">
            <a:avLst/>
          </a:prstGeom>
        </p:spPr>
        <p:txBody>
          <a:bodyPr wrap="square" lIns="0" tIns="0" rIns="0" bIns="0">
            <a:spAutoFit/>
          </a:bodyPr>
          <a:lstStyle>
            <a:lvl1pPr>
              <a:defRPr sz="800" b="0" i="0">
                <a:solidFill>
                  <a:srgbClr val="3737BE"/>
                </a:solidFill>
                <a:latin typeface="DejaVu Sans"/>
                <a:cs typeface="DejaVu Sans"/>
              </a:defRPr>
            </a:lvl1pPr>
          </a:lstStyle>
          <a:p>
            <a:pPr marL="12700">
              <a:lnSpc>
                <a:spcPct val="100000"/>
              </a:lnSpc>
              <a:spcBef>
                <a:spcPts val="40"/>
              </a:spcBef>
            </a:pPr>
            <a:r>
              <a:rPr dirty="0" spc="10"/>
              <a:t>2.7.</a:t>
            </a:r>
            <a:fld id="{81D60167-4931-47E6-BA6A-407CBD079E47}" type="slidenum">
              <a:rPr dirty="0" spc="10"/>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jpg"/><Relationship Id="rId3" Type="http://schemas.openxmlformats.org/officeDocument/2006/relationships/hyperlink" Target="https://math.libretexts.org/Bookshelves/Calculus/Map%3A_Calculus_-_Early_Transcendentals_(Stewart)/2%3A_Limits_and_Derivatives/2.7%3A_Derivatives_and_Rates_of_Chang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jpg"/><Relationship Id="rId3" Type="http://schemas.openxmlformats.org/officeDocument/2006/relationships/image" Target="../media/image8.jpg"/><Relationship Id="rId4" Type="http://schemas.openxmlformats.org/officeDocument/2006/relationships/hyperlink" Target="http://gvsu.edu/s/5r" TargetMode="External"/><Relationship Id="rId5" Type="http://schemas.openxmlformats.org/officeDocument/2006/relationships/hyperlink" Target="http://gvsu.edu/s/5s" TargetMode="External"/><Relationship Id="rId6" Type="http://schemas.openxmlformats.org/officeDocument/2006/relationships/hyperlink" Target="http://gvsu.edu/s/5p" TargetMode="External"/><Relationship Id="rId7" Type="http://schemas.openxmlformats.org/officeDocument/2006/relationships/hyperlink" Target="http://gvsu.edu/s/5q" TargetMode="External"/><Relationship Id="rId8" Type="http://schemas.openxmlformats.org/officeDocument/2006/relationships/hyperlink" Target="http://geogebra.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hyperlink" Target="https://activecalculu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1170151"/>
            <a:ext cx="5994400" cy="0"/>
          </a:xfrm>
          <a:custGeom>
            <a:avLst/>
            <a:gdLst/>
            <a:ahLst/>
            <a:cxnLst/>
            <a:rect l="l" t="t" r="r" b="b"/>
            <a:pathLst>
              <a:path w="5994400" h="0">
                <a:moveTo>
                  <a:pt x="0" y="0"/>
                </a:moveTo>
                <a:lnTo>
                  <a:pt x="5994292" y="0"/>
                </a:lnTo>
              </a:path>
            </a:pathLst>
          </a:custGeom>
          <a:ln w="9529">
            <a:solidFill>
              <a:srgbClr val="DDDDDD"/>
            </a:solidFill>
          </a:ln>
        </p:spPr>
        <p:txBody>
          <a:bodyPr wrap="square" lIns="0" tIns="0" rIns="0" bIns="0" rtlCol="0"/>
          <a:lstStyle/>
          <a:p/>
        </p:txBody>
      </p:sp>
      <p:sp>
        <p:nvSpPr>
          <p:cNvPr id="3" name="object 3"/>
          <p:cNvSpPr/>
          <p:nvPr/>
        </p:nvSpPr>
        <p:spPr>
          <a:xfrm>
            <a:off x="781107" y="1222565"/>
            <a:ext cx="5994400" cy="1410970"/>
          </a:xfrm>
          <a:custGeom>
            <a:avLst/>
            <a:gdLst/>
            <a:ahLst/>
            <a:cxnLst/>
            <a:rect l="l" t="t" r="r" b="b"/>
            <a:pathLst>
              <a:path w="5994400" h="1410970">
                <a:moveTo>
                  <a:pt x="5946678" y="1410421"/>
                </a:moveTo>
                <a:lnTo>
                  <a:pt x="47614" y="1410421"/>
                </a:lnTo>
                <a:lnTo>
                  <a:pt x="38133" y="1409551"/>
                </a:lnTo>
                <a:lnTo>
                  <a:pt x="3480" y="1381065"/>
                </a:lnTo>
                <a:lnTo>
                  <a:pt x="0" y="1362865"/>
                </a:lnTo>
                <a:lnTo>
                  <a:pt x="0" y="47557"/>
                </a:lnTo>
                <a:lnTo>
                  <a:pt x="21287" y="7850"/>
                </a:lnTo>
                <a:lnTo>
                  <a:pt x="47627" y="0"/>
                </a:lnTo>
                <a:lnTo>
                  <a:pt x="5946665" y="0"/>
                </a:lnTo>
                <a:lnTo>
                  <a:pt x="5986435" y="21295"/>
                </a:lnTo>
                <a:lnTo>
                  <a:pt x="5994283" y="47557"/>
                </a:lnTo>
                <a:lnTo>
                  <a:pt x="5994283" y="1362865"/>
                </a:lnTo>
                <a:lnTo>
                  <a:pt x="5972995" y="1402572"/>
                </a:lnTo>
                <a:lnTo>
                  <a:pt x="5946678" y="1410421"/>
                </a:lnTo>
                <a:close/>
              </a:path>
            </a:pathLst>
          </a:custGeom>
          <a:solidFill>
            <a:srgbClr val="CA1D07">
              <a:alpha val="3138"/>
            </a:srgbClr>
          </a:solidFill>
        </p:spPr>
        <p:txBody>
          <a:bodyPr wrap="square" lIns="0" tIns="0" rIns="0" bIns="0" rtlCol="0"/>
          <a:lstStyle/>
          <a:p/>
        </p:txBody>
      </p:sp>
      <p:sp>
        <p:nvSpPr>
          <p:cNvPr id="4" name="object 4"/>
          <p:cNvSpPr/>
          <p:nvPr/>
        </p:nvSpPr>
        <p:spPr>
          <a:xfrm>
            <a:off x="781098" y="1222564"/>
            <a:ext cx="5994400" cy="1410970"/>
          </a:xfrm>
          <a:custGeom>
            <a:avLst/>
            <a:gdLst/>
            <a:ahLst/>
            <a:cxnLst/>
            <a:rect l="l" t="t" r="r" b="b"/>
            <a:pathLst>
              <a:path w="5994400" h="1410970">
                <a:moveTo>
                  <a:pt x="5946660" y="1410425"/>
                </a:moveTo>
                <a:lnTo>
                  <a:pt x="47649" y="1410425"/>
                </a:lnTo>
                <a:lnTo>
                  <a:pt x="38141" y="1409552"/>
                </a:lnTo>
                <a:lnTo>
                  <a:pt x="3488" y="1381067"/>
                </a:lnTo>
                <a:lnTo>
                  <a:pt x="0" y="1362776"/>
                </a:lnTo>
                <a:lnTo>
                  <a:pt x="0" y="47649"/>
                </a:lnTo>
                <a:lnTo>
                  <a:pt x="21295" y="7851"/>
                </a:lnTo>
                <a:lnTo>
                  <a:pt x="47649" y="0"/>
                </a:lnTo>
                <a:lnTo>
                  <a:pt x="5946660" y="0"/>
                </a:lnTo>
                <a:lnTo>
                  <a:pt x="5956157" y="872"/>
                </a:lnTo>
                <a:lnTo>
                  <a:pt x="5964940" y="3489"/>
                </a:lnTo>
                <a:lnTo>
                  <a:pt x="5973003" y="7851"/>
                </a:lnTo>
                <a:lnTo>
                  <a:pt x="5975021" y="9531"/>
                </a:lnTo>
                <a:lnTo>
                  <a:pt x="42594" y="9531"/>
                </a:lnTo>
                <a:lnTo>
                  <a:pt x="37731" y="10498"/>
                </a:lnTo>
                <a:lnTo>
                  <a:pt x="10497" y="37732"/>
                </a:lnTo>
                <a:lnTo>
                  <a:pt x="9529" y="42596"/>
                </a:lnTo>
                <a:lnTo>
                  <a:pt x="9529" y="1367824"/>
                </a:lnTo>
                <a:lnTo>
                  <a:pt x="37731" y="1399921"/>
                </a:lnTo>
                <a:lnTo>
                  <a:pt x="42594" y="1400893"/>
                </a:lnTo>
                <a:lnTo>
                  <a:pt x="5975023" y="1400893"/>
                </a:lnTo>
                <a:lnTo>
                  <a:pt x="5973003" y="1402573"/>
                </a:lnTo>
                <a:lnTo>
                  <a:pt x="5964940" y="1406935"/>
                </a:lnTo>
                <a:lnTo>
                  <a:pt x="5956157" y="1409552"/>
                </a:lnTo>
                <a:lnTo>
                  <a:pt x="5946660" y="1410425"/>
                </a:lnTo>
                <a:close/>
              </a:path>
              <a:path w="5994400" h="1410970">
                <a:moveTo>
                  <a:pt x="5975023" y="1400893"/>
                </a:moveTo>
                <a:lnTo>
                  <a:pt x="5951693" y="1400893"/>
                </a:lnTo>
                <a:lnTo>
                  <a:pt x="5956563" y="1399921"/>
                </a:lnTo>
                <a:lnTo>
                  <a:pt x="5965902" y="1396061"/>
                </a:lnTo>
                <a:lnTo>
                  <a:pt x="5984762" y="1367824"/>
                </a:lnTo>
                <a:lnTo>
                  <a:pt x="5984762" y="42596"/>
                </a:lnTo>
                <a:lnTo>
                  <a:pt x="5956563" y="10498"/>
                </a:lnTo>
                <a:lnTo>
                  <a:pt x="5951693" y="9531"/>
                </a:lnTo>
                <a:lnTo>
                  <a:pt x="5975021" y="9531"/>
                </a:lnTo>
                <a:lnTo>
                  <a:pt x="5994300" y="47649"/>
                </a:lnTo>
                <a:lnTo>
                  <a:pt x="5994300" y="1362776"/>
                </a:lnTo>
                <a:lnTo>
                  <a:pt x="5993426" y="1372283"/>
                </a:lnTo>
                <a:lnTo>
                  <a:pt x="5990806" y="1381067"/>
                </a:lnTo>
                <a:lnTo>
                  <a:pt x="5986443" y="1389128"/>
                </a:lnTo>
                <a:lnTo>
                  <a:pt x="5980340" y="1396468"/>
                </a:lnTo>
                <a:lnTo>
                  <a:pt x="5975023" y="1400893"/>
                </a:lnTo>
                <a:close/>
              </a:path>
            </a:pathLst>
          </a:custGeom>
          <a:solidFill>
            <a:srgbClr val="000000">
              <a:alpha val="50199"/>
            </a:srgbClr>
          </a:solidFill>
        </p:spPr>
        <p:txBody>
          <a:bodyPr wrap="square" lIns="0" tIns="0" rIns="0" bIns="0" rtlCol="0"/>
          <a:lstStyle/>
          <a:p/>
        </p:txBody>
      </p:sp>
      <p:sp>
        <p:nvSpPr>
          <p:cNvPr id="5" name="object 5"/>
          <p:cNvSpPr/>
          <p:nvPr/>
        </p:nvSpPr>
        <p:spPr>
          <a:xfrm>
            <a:off x="857337" y="1427458"/>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6" name="object 6"/>
          <p:cNvSpPr/>
          <p:nvPr/>
        </p:nvSpPr>
        <p:spPr>
          <a:xfrm>
            <a:off x="781107" y="5911274"/>
            <a:ext cx="5994400" cy="1458595"/>
          </a:xfrm>
          <a:custGeom>
            <a:avLst/>
            <a:gdLst/>
            <a:ahLst/>
            <a:cxnLst/>
            <a:rect l="l" t="t" r="r" b="b"/>
            <a:pathLst>
              <a:path w="5994400" h="1458595">
                <a:moveTo>
                  <a:pt x="5946651" y="1458057"/>
                </a:moveTo>
                <a:lnTo>
                  <a:pt x="47641" y="1458057"/>
                </a:lnTo>
                <a:lnTo>
                  <a:pt x="38133" y="1457188"/>
                </a:lnTo>
                <a:lnTo>
                  <a:pt x="3480" y="1428713"/>
                </a:lnTo>
                <a:lnTo>
                  <a:pt x="0" y="47565"/>
                </a:lnTo>
                <a:lnTo>
                  <a:pt x="863" y="38146"/>
                </a:lnTo>
                <a:lnTo>
                  <a:pt x="29348" y="3479"/>
                </a:lnTo>
                <a:lnTo>
                  <a:pt x="47489" y="0"/>
                </a:lnTo>
                <a:lnTo>
                  <a:pt x="5946803" y="0"/>
                </a:lnTo>
                <a:lnTo>
                  <a:pt x="5986435" y="21296"/>
                </a:lnTo>
                <a:lnTo>
                  <a:pt x="5994283" y="47565"/>
                </a:lnTo>
                <a:lnTo>
                  <a:pt x="5994283" y="1410508"/>
                </a:lnTo>
                <a:lnTo>
                  <a:pt x="5972995" y="1450226"/>
                </a:lnTo>
                <a:lnTo>
                  <a:pt x="5946651" y="1458057"/>
                </a:lnTo>
                <a:close/>
              </a:path>
            </a:pathLst>
          </a:custGeom>
          <a:solidFill>
            <a:srgbClr val="CA1D07">
              <a:alpha val="3138"/>
            </a:srgbClr>
          </a:solidFill>
        </p:spPr>
        <p:txBody>
          <a:bodyPr wrap="square" lIns="0" tIns="0" rIns="0" bIns="0" rtlCol="0"/>
          <a:lstStyle/>
          <a:p/>
        </p:txBody>
      </p:sp>
      <p:sp>
        <p:nvSpPr>
          <p:cNvPr id="7" name="object 7"/>
          <p:cNvSpPr/>
          <p:nvPr/>
        </p:nvSpPr>
        <p:spPr>
          <a:xfrm>
            <a:off x="781098" y="5911260"/>
            <a:ext cx="5994400" cy="1458595"/>
          </a:xfrm>
          <a:custGeom>
            <a:avLst/>
            <a:gdLst/>
            <a:ahLst/>
            <a:cxnLst/>
            <a:rect l="l" t="t" r="r" b="b"/>
            <a:pathLst>
              <a:path w="5994400" h="1458595">
                <a:moveTo>
                  <a:pt x="5946660" y="1458071"/>
                </a:moveTo>
                <a:lnTo>
                  <a:pt x="47649" y="1458071"/>
                </a:lnTo>
                <a:lnTo>
                  <a:pt x="38141" y="1457202"/>
                </a:lnTo>
                <a:lnTo>
                  <a:pt x="3488" y="1428727"/>
                </a:lnTo>
                <a:lnTo>
                  <a:pt x="0" y="1410431"/>
                </a:lnTo>
                <a:lnTo>
                  <a:pt x="0" y="47663"/>
                </a:lnTo>
                <a:lnTo>
                  <a:pt x="21295" y="7856"/>
                </a:lnTo>
                <a:lnTo>
                  <a:pt x="47649" y="0"/>
                </a:lnTo>
                <a:lnTo>
                  <a:pt x="5946660" y="0"/>
                </a:lnTo>
                <a:lnTo>
                  <a:pt x="5956157" y="873"/>
                </a:lnTo>
                <a:lnTo>
                  <a:pt x="5964940" y="3493"/>
                </a:lnTo>
                <a:lnTo>
                  <a:pt x="5973003" y="7856"/>
                </a:lnTo>
                <a:lnTo>
                  <a:pt x="5975031" y="9543"/>
                </a:lnTo>
                <a:lnTo>
                  <a:pt x="42594" y="9543"/>
                </a:lnTo>
                <a:lnTo>
                  <a:pt x="37731" y="10506"/>
                </a:lnTo>
                <a:lnTo>
                  <a:pt x="10497" y="37742"/>
                </a:lnTo>
                <a:lnTo>
                  <a:pt x="9529" y="42612"/>
                </a:lnTo>
                <a:lnTo>
                  <a:pt x="9529" y="1415486"/>
                </a:lnTo>
                <a:lnTo>
                  <a:pt x="37731" y="1447583"/>
                </a:lnTo>
                <a:lnTo>
                  <a:pt x="42594" y="1448555"/>
                </a:lnTo>
                <a:lnTo>
                  <a:pt x="5975031" y="1448555"/>
                </a:lnTo>
                <a:lnTo>
                  <a:pt x="5973003" y="1450240"/>
                </a:lnTo>
                <a:lnTo>
                  <a:pt x="5964940" y="1454593"/>
                </a:lnTo>
                <a:lnTo>
                  <a:pt x="5956157" y="1457202"/>
                </a:lnTo>
                <a:lnTo>
                  <a:pt x="5946660" y="1458071"/>
                </a:lnTo>
                <a:close/>
              </a:path>
              <a:path w="5994400" h="1458595">
                <a:moveTo>
                  <a:pt x="5975031" y="1448555"/>
                </a:moveTo>
                <a:lnTo>
                  <a:pt x="5951693" y="1448555"/>
                </a:lnTo>
                <a:lnTo>
                  <a:pt x="5956563" y="1447583"/>
                </a:lnTo>
                <a:lnTo>
                  <a:pt x="5965902" y="1443713"/>
                </a:lnTo>
                <a:lnTo>
                  <a:pt x="5984762" y="1415486"/>
                </a:lnTo>
                <a:lnTo>
                  <a:pt x="5984762" y="42612"/>
                </a:lnTo>
                <a:lnTo>
                  <a:pt x="5956563" y="10506"/>
                </a:lnTo>
                <a:lnTo>
                  <a:pt x="5951693" y="9543"/>
                </a:lnTo>
                <a:lnTo>
                  <a:pt x="5975031" y="9543"/>
                </a:lnTo>
                <a:lnTo>
                  <a:pt x="5994299" y="47663"/>
                </a:lnTo>
                <a:lnTo>
                  <a:pt x="5994300" y="1410431"/>
                </a:lnTo>
                <a:lnTo>
                  <a:pt x="5993426" y="1419942"/>
                </a:lnTo>
                <a:lnTo>
                  <a:pt x="5990806" y="1428727"/>
                </a:lnTo>
                <a:lnTo>
                  <a:pt x="5986443" y="1436791"/>
                </a:lnTo>
                <a:lnTo>
                  <a:pt x="5980340" y="1444142"/>
                </a:lnTo>
                <a:lnTo>
                  <a:pt x="5975031" y="1448555"/>
                </a:lnTo>
                <a:close/>
              </a:path>
            </a:pathLst>
          </a:custGeom>
          <a:solidFill>
            <a:srgbClr val="000000">
              <a:alpha val="50199"/>
            </a:srgbClr>
          </a:solidFill>
        </p:spPr>
        <p:txBody>
          <a:bodyPr wrap="square" lIns="0" tIns="0" rIns="0" bIns="0" rtlCol="0"/>
          <a:lstStyle/>
          <a:p/>
        </p:txBody>
      </p:sp>
      <p:sp>
        <p:nvSpPr>
          <p:cNvPr id="8" name="object 8"/>
          <p:cNvSpPr/>
          <p:nvPr/>
        </p:nvSpPr>
        <p:spPr>
          <a:xfrm>
            <a:off x="857337" y="6116157"/>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9" name="object 9"/>
          <p:cNvSpPr/>
          <p:nvPr/>
        </p:nvSpPr>
        <p:spPr>
          <a:xfrm>
            <a:off x="781098" y="7617134"/>
            <a:ext cx="5994400" cy="2496185"/>
          </a:xfrm>
          <a:custGeom>
            <a:avLst/>
            <a:gdLst/>
            <a:ahLst/>
            <a:cxnLst/>
            <a:rect l="l" t="t" r="r" b="b"/>
            <a:pathLst>
              <a:path w="5994400" h="2496184">
                <a:moveTo>
                  <a:pt x="5994292" y="2496129"/>
                </a:moveTo>
                <a:lnTo>
                  <a:pt x="0" y="2496129"/>
                </a:lnTo>
                <a:lnTo>
                  <a:pt x="8" y="47549"/>
                </a:lnTo>
                <a:lnTo>
                  <a:pt x="21295" y="7830"/>
                </a:lnTo>
                <a:lnTo>
                  <a:pt x="47649" y="0"/>
                </a:lnTo>
                <a:lnTo>
                  <a:pt x="5946660" y="0"/>
                </a:lnTo>
                <a:lnTo>
                  <a:pt x="5986443" y="21279"/>
                </a:lnTo>
                <a:lnTo>
                  <a:pt x="5994292" y="47549"/>
                </a:lnTo>
                <a:lnTo>
                  <a:pt x="5994292" y="2496129"/>
                </a:lnTo>
                <a:close/>
              </a:path>
            </a:pathLst>
          </a:custGeom>
          <a:solidFill>
            <a:srgbClr val="560475">
              <a:alpha val="3138"/>
            </a:srgbClr>
          </a:solidFill>
        </p:spPr>
        <p:txBody>
          <a:bodyPr wrap="square" lIns="0" tIns="0" rIns="0" bIns="0" rtlCol="0"/>
          <a:lstStyle/>
          <a:p/>
        </p:txBody>
      </p:sp>
      <p:sp>
        <p:nvSpPr>
          <p:cNvPr id="10" name="object 10"/>
          <p:cNvSpPr/>
          <p:nvPr/>
        </p:nvSpPr>
        <p:spPr>
          <a:xfrm>
            <a:off x="781098" y="7617134"/>
            <a:ext cx="5994400" cy="2496185"/>
          </a:xfrm>
          <a:custGeom>
            <a:avLst/>
            <a:gdLst/>
            <a:ahLst/>
            <a:cxnLst/>
            <a:rect l="l" t="t" r="r" b="b"/>
            <a:pathLst>
              <a:path w="5994400" h="2496184">
                <a:moveTo>
                  <a:pt x="9529" y="2496129"/>
                </a:moveTo>
                <a:lnTo>
                  <a:pt x="0" y="2496129"/>
                </a:lnTo>
                <a:lnTo>
                  <a:pt x="0" y="47640"/>
                </a:lnTo>
                <a:lnTo>
                  <a:pt x="21295" y="7830"/>
                </a:lnTo>
                <a:lnTo>
                  <a:pt x="47649" y="0"/>
                </a:lnTo>
                <a:lnTo>
                  <a:pt x="5946660" y="0"/>
                </a:lnTo>
                <a:lnTo>
                  <a:pt x="5956157" y="869"/>
                </a:lnTo>
                <a:lnTo>
                  <a:pt x="5964940" y="3478"/>
                </a:lnTo>
                <a:lnTo>
                  <a:pt x="5973003" y="7830"/>
                </a:lnTo>
                <a:lnTo>
                  <a:pt x="5975032" y="9517"/>
                </a:lnTo>
                <a:lnTo>
                  <a:pt x="42594" y="9517"/>
                </a:lnTo>
                <a:lnTo>
                  <a:pt x="37731" y="10479"/>
                </a:lnTo>
                <a:lnTo>
                  <a:pt x="10497" y="37716"/>
                </a:lnTo>
                <a:lnTo>
                  <a:pt x="9529" y="42586"/>
                </a:lnTo>
                <a:lnTo>
                  <a:pt x="9529" y="2496129"/>
                </a:lnTo>
                <a:close/>
              </a:path>
              <a:path w="5994400" h="2496184">
                <a:moveTo>
                  <a:pt x="5994300" y="2496129"/>
                </a:moveTo>
                <a:lnTo>
                  <a:pt x="5984762" y="2496129"/>
                </a:lnTo>
                <a:lnTo>
                  <a:pt x="5984762" y="42586"/>
                </a:lnTo>
                <a:lnTo>
                  <a:pt x="5983790" y="37716"/>
                </a:lnTo>
                <a:lnTo>
                  <a:pt x="5956563" y="10479"/>
                </a:lnTo>
                <a:lnTo>
                  <a:pt x="5951693" y="9517"/>
                </a:lnTo>
                <a:lnTo>
                  <a:pt x="5975032" y="9517"/>
                </a:lnTo>
                <a:lnTo>
                  <a:pt x="5994300" y="47640"/>
                </a:lnTo>
                <a:lnTo>
                  <a:pt x="5994300" y="2496129"/>
                </a:lnTo>
                <a:close/>
              </a:path>
            </a:pathLst>
          </a:custGeom>
          <a:solidFill>
            <a:srgbClr val="000000">
              <a:alpha val="50199"/>
            </a:srgbClr>
          </a:solidFill>
        </p:spPr>
        <p:txBody>
          <a:bodyPr wrap="square" lIns="0" tIns="0" rIns="0" bIns="0" rtlCol="0"/>
          <a:lstStyle/>
          <a:p/>
        </p:txBody>
      </p:sp>
      <p:sp>
        <p:nvSpPr>
          <p:cNvPr id="11" name="object 11"/>
          <p:cNvSpPr/>
          <p:nvPr/>
        </p:nvSpPr>
        <p:spPr>
          <a:xfrm>
            <a:off x="857337" y="782200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2" name="object 12"/>
          <p:cNvSpPr/>
          <p:nvPr/>
        </p:nvSpPr>
        <p:spPr>
          <a:xfrm>
            <a:off x="885927" y="1718119"/>
            <a:ext cx="38735" cy="38735"/>
          </a:xfrm>
          <a:custGeom>
            <a:avLst/>
            <a:gdLst/>
            <a:ahLst/>
            <a:cxnLst/>
            <a:rect l="l" t="t" r="r" b="b"/>
            <a:pathLst>
              <a:path w="38734" h="38735">
                <a:moveTo>
                  <a:pt x="21587" y="38119"/>
                </a:moveTo>
                <a:lnTo>
                  <a:pt x="16532" y="38119"/>
                </a:lnTo>
                <a:lnTo>
                  <a:pt x="14101" y="37635"/>
                </a:lnTo>
                <a:lnTo>
                  <a:pt x="0" y="21587"/>
                </a:lnTo>
                <a:lnTo>
                  <a:pt x="0" y="16532"/>
                </a:lnTo>
                <a:lnTo>
                  <a:pt x="16532" y="0"/>
                </a:lnTo>
                <a:lnTo>
                  <a:pt x="21587" y="0"/>
                </a:lnTo>
                <a:lnTo>
                  <a:pt x="38119" y="16532"/>
                </a:lnTo>
                <a:lnTo>
                  <a:pt x="38119" y="21587"/>
                </a:lnTo>
                <a:lnTo>
                  <a:pt x="21587" y="38119"/>
                </a:lnTo>
                <a:close/>
              </a:path>
            </a:pathLst>
          </a:custGeom>
          <a:solidFill>
            <a:srgbClr val="000000"/>
          </a:solidFill>
        </p:spPr>
        <p:txBody>
          <a:bodyPr wrap="square" lIns="0" tIns="0" rIns="0" bIns="0" rtlCol="0"/>
          <a:lstStyle/>
          <a:p/>
        </p:txBody>
      </p:sp>
      <p:sp>
        <p:nvSpPr>
          <p:cNvPr id="13" name="object 13"/>
          <p:cNvSpPr/>
          <p:nvPr/>
        </p:nvSpPr>
        <p:spPr>
          <a:xfrm>
            <a:off x="885927" y="1870597"/>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4" name="object 14"/>
          <p:cNvSpPr/>
          <p:nvPr/>
        </p:nvSpPr>
        <p:spPr>
          <a:xfrm>
            <a:off x="885927" y="2175553"/>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5" name="object 15"/>
          <p:cNvSpPr/>
          <p:nvPr/>
        </p:nvSpPr>
        <p:spPr>
          <a:xfrm>
            <a:off x="885927" y="2480509"/>
            <a:ext cx="38735" cy="38735"/>
          </a:xfrm>
          <a:custGeom>
            <a:avLst/>
            <a:gdLst/>
            <a:ahLst/>
            <a:cxnLst/>
            <a:rect l="l" t="t" r="r" b="b"/>
            <a:pathLst>
              <a:path w="38734" h="38735">
                <a:moveTo>
                  <a:pt x="21587" y="38119"/>
                </a:moveTo>
                <a:lnTo>
                  <a:pt x="16532" y="38119"/>
                </a:lnTo>
                <a:lnTo>
                  <a:pt x="14101" y="37633"/>
                </a:lnTo>
                <a:lnTo>
                  <a:pt x="0" y="21585"/>
                </a:lnTo>
                <a:lnTo>
                  <a:pt x="0" y="16534"/>
                </a:lnTo>
                <a:lnTo>
                  <a:pt x="16532" y="0"/>
                </a:lnTo>
                <a:lnTo>
                  <a:pt x="21587" y="0"/>
                </a:lnTo>
                <a:lnTo>
                  <a:pt x="38119" y="16534"/>
                </a:lnTo>
                <a:lnTo>
                  <a:pt x="38119" y="21585"/>
                </a:lnTo>
                <a:lnTo>
                  <a:pt x="21587" y="38119"/>
                </a:lnTo>
                <a:close/>
              </a:path>
            </a:pathLst>
          </a:custGeom>
          <a:solidFill>
            <a:srgbClr val="000000"/>
          </a:solidFill>
        </p:spPr>
        <p:txBody>
          <a:bodyPr wrap="square" lIns="0" tIns="0" rIns="0" bIns="0" rtlCol="0"/>
          <a:lstStyle/>
          <a:p/>
        </p:txBody>
      </p:sp>
      <p:sp>
        <p:nvSpPr>
          <p:cNvPr id="16" name="object 16"/>
          <p:cNvSpPr/>
          <p:nvPr/>
        </p:nvSpPr>
        <p:spPr>
          <a:xfrm>
            <a:off x="2953914" y="8198442"/>
            <a:ext cx="1648672" cy="1677259"/>
          </a:xfrm>
          <a:prstGeom prst="rect">
            <a:avLst/>
          </a:prstGeom>
          <a:blipFill>
            <a:blip r:embed="rId2" cstate="print"/>
            <a:stretch>
              <a:fillRect/>
            </a:stretch>
          </a:blipFill>
        </p:spPr>
        <p:txBody>
          <a:bodyPr wrap="square" lIns="0" tIns="0" rIns="0" bIns="0" rtlCol="0"/>
          <a:lstStyle/>
          <a:p/>
        </p:txBody>
      </p:sp>
      <p:sp>
        <p:nvSpPr>
          <p:cNvPr id="17" name="object 17"/>
          <p:cNvSpPr txBox="1"/>
          <p:nvPr/>
        </p:nvSpPr>
        <p:spPr>
          <a:xfrm>
            <a:off x="772121" y="914440"/>
            <a:ext cx="6012180" cy="4350385"/>
          </a:xfrm>
          <a:prstGeom prst="rect">
            <a:avLst/>
          </a:prstGeom>
        </p:spPr>
        <p:txBody>
          <a:bodyPr wrap="square" lIns="0" tIns="12700" rIns="0" bIns="0" rtlCol="0" vert="horz">
            <a:spAutoFit/>
          </a:bodyPr>
          <a:lstStyle/>
          <a:p>
            <a:pPr algn="just" marL="12700">
              <a:lnSpc>
                <a:spcPct val="100000"/>
              </a:lnSpc>
              <a:spcBef>
                <a:spcPts val="100"/>
              </a:spcBef>
            </a:pPr>
            <a:r>
              <a:rPr dirty="0" sz="1350">
                <a:solidFill>
                  <a:srgbClr val="1279C2"/>
                </a:solidFill>
                <a:latin typeface="Liberation Sans"/>
                <a:cs typeface="Liberation Sans"/>
                <a:hlinkClick r:id="rId3"/>
              </a:rPr>
              <a:t>2.7: </a:t>
            </a:r>
            <a:r>
              <a:rPr dirty="0" sz="1350" spc="-20">
                <a:solidFill>
                  <a:srgbClr val="1279C2"/>
                </a:solidFill>
                <a:latin typeface="Liberation Sans"/>
                <a:cs typeface="Liberation Sans"/>
                <a:hlinkClick r:id="rId3"/>
              </a:rPr>
              <a:t>DERIVATIVES </a:t>
            </a:r>
            <a:r>
              <a:rPr dirty="0" sz="1350">
                <a:solidFill>
                  <a:srgbClr val="1279C2"/>
                </a:solidFill>
                <a:latin typeface="Liberation Sans"/>
                <a:cs typeface="Liberation Sans"/>
                <a:hlinkClick r:id="rId3"/>
              </a:rPr>
              <a:t>AND </a:t>
            </a:r>
            <a:r>
              <a:rPr dirty="0" sz="1350" spc="-25">
                <a:solidFill>
                  <a:srgbClr val="1279C2"/>
                </a:solidFill>
                <a:latin typeface="Liberation Sans"/>
                <a:cs typeface="Liberation Sans"/>
                <a:hlinkClick r:id="rId3"/>
              </a:rPr>
              <a:t>RATES </a:t>
            </a:r>
            <a:r>
              <a:rPr dirty="0" sz="1350">
                <a:solidFill>
                  <a:srgbClr val="1279C2"/>
                </a:solidFill>
                <a:latin typeface="Liberation Sans"/>
                <a:cs typeface="Liberation Sans"/>
                <a:hlinkClick r:id="rId3"/>
              </a:rPr>
              <a:t>OF</a:t>
            </a:r>
            <a:r>
              <a:rPr dirty="0" sz="1350" spc="35">
                <a:solidFill>
                  <a:srgbClr val="1279C2"/>
                </a:solidFill>
                <a:latin typeface="Liberation Sans"/>
                <a:cs typeface="Liberation Sans"/>
                <a:hlinkClick r:id="rId3"/>
              </a:rPr>
              <a:t> </a:t>
            </a:r>
            <a:r>
              <a:rPr dirty="0" sz="1350">
                <a:solidFill>
                  <a:srgbClr val="1279C2"/>
                </a:solidFill>
                <a:latin typeface="Liberation Sans"/>
                <a:cs typeface="Liberation Sans"/>
                <a:hlinkClick r:id="rId3"/>
              </a:rPr>
              <a:t>CHANGE</a:t>
            </a:r>
            <a:endParaRPr sz="1350">
              <a:latin typeface="Liberation Sans"/>
              <a:cs typeface="Liberation Sans"/>
            </a:endParaRPr>
          </a:p>
          <a:p>
            <a:pPr marL="88900">
              <a:lnSpc>
                <a:spcPct val="100000"/>
              </a:lnSpc>
              <a:spcBef>
                <a:spcPts val="855"/>
              </a:spcBef>
            </a:pPr>
            <a:r>
              <a:rPr dirty="0" sz="1050" spc="5">
                <a:solidFill>
                  <a:srgbClr val="2E4E4E"/>
                </a:solidFill>
                <a:latin typeface="Liberation Sans"/>
                <a:cs typeface="Liberation Sans"/>
              </a:rPr>
              <a:t>Skills </a:t>
            </a:r>
            <a:r>
              <a:rPr dirty="0" sz="1050" spc="10">
                <a:solidFill>
                  <a:srgbClr val="2E4E4E"/>
                </a:solidFill>
                <a:latin typeface="Liberation Sans"/>
                <a:cs typeface="Liberation Sans"/>
              </a:rPr>
              <a:t>to</a:t>
            </a:r>
            <a:r>
              <a:rPr dirty="0" sz="1050">
                <a:solidFill>
                  <a:srgbClr val="2E4E4E"/>
                </a:solidFill>
                <a:latin typeface="Liberation Sans"/>
                <a:cs typeface="Liberation Sans"/>
              </a:rPr>
              <a:t> </a:t>
            </a:r>
            <a:r>
              <a:rPr dirty="0" sz="1050" spc="10">
                <a:solidFill>
                  <a:srgbClr val="2E4E4E"/>
                </a:solidFill>
                <a:latin typeface="Liberation Sans"/>
                <a:cs typeface="Liberation Sans"/>
              </a:rPr>
              <a:t>Develop</a:t>
            </a:r>
            <a:endParaRPr sz="1050">
              <a:latin typeface="Liberation Sans"/>
              <a:cs typeface="Liberation Sans"/>
            </a:endParaRPr>
          </a:p>
          <a:p>
            <a:pPr marL="88900">
              <a:lnSpc>
                <a:spcPct val="100000"/>
              </a:lnSpc>
              <a:spcBef>
                <a:spcPts val="540"/>
              </a:spcBef>
            </a:pPr>
            <a:r>
              <a:rPr dirty="0" sz="900">
                <a:latin typeface="Liberation Serif"/>
                <a:cs typeface="Liberation Serif"/>
              </a:rPr>
              <a:t>In this section, we strive to understand the ideas generated by the following important</a:t>
            </a:r>
            <a:r>
              <a:rPr dirty="0" sz="900" spc="-25">
                <a:latin typeface="Liberation Serif"/>
                <a:cs typeface="Liberation Serif"/>
              </a:rPr>
              <a:t> </a:t>
            </a:r>
            <a:r>
              <a:rPr dirty="0" sz="900">
                <a:latin typeface="Liberation Serif"/>
                <a:cs typeface="Liberation Serif"/>
              </a:rPr>
              <a:t>questions:</a:t>
            </a:r>
            <a:endParaRPr sz="900">
              <a:latin typeface="Liberation Serif"/>
              <a:cs typeface="Liberation Serif"/>
            </a:endParaRPr>
          </a:p>
          <a:p>
            <a:pPr marL="248920">
              <a:lnSpc>
                <a:spcPct val="100000"/>
              </a:lnSpc>
              <a:spcBef>
                <a:spcPts val="345"/>
              </a:spcBef>
            </a:pPr>
            <a:r>
              <a:rPr dirty="0" sz="900">
                <a:latin typeface="Liberation Serif"/>
                <a:cs typeface="Liberation Serif"/>
              </a:rPr>
              <a:t>How is the average rate of change of a function on a given interval defined, and what does this quantity</a:t>
            </a:r>
            <a:r>
              <a:rPr dirty="0" sz="900" spc="-50">
                <a:latin typeface="Liberation Serif"/>
                <a:cs typeface="Liberation Serif"/>
              </a:rPr>
              <a:t> </a:t>
            </a:r>
            <a:r>
              <a:rPr dirty="0" sz="900">
                <a:latin typeface="Liberation Serif"/>
                <a:cs typeface="Liberation Serif"/>
              </a:rPr>
              <a:t>measure?</a:t>
            </a:r>
            <a:endParaRPr sz="900">
              <a:latin typeface="Liberation Serif"/>
              <a:cs typeface="Liberation Serif"/>
            </a:endParaRPr>
          </a:p>
          <a:p>
            <a:pPr marL="248920" marR="86360">
              <a:lnSpc>
                <a:spcPct val="111200"/>
              </a:lnSpc>
            </a:pPr>
            <a:r>
              <a:rPr dirty="0" sz="900">
                <a:latin typeface="Liberation Serif"/>
                <a:cs typeface="Liberation Serif"/>
              </a:rPr>
              <a:t>How is the instantaneous rate of change of a function at a particular point defined? How is the instantaneous rate of change  linked to average rate of</a:t>
            </a:r>
            <a:r>
              <a:rPr dirty="0" sz="900" spc="-5">
                <a:latin typeface="Liberation Serif"/>
                <a:cs typeface="Liberation Serif"/>
              </a:rPr>
              <a:t> </a:t>
            </a:r>
            <a:r>
              <a:rPr dirty="0" sz="900">
                <a:latin typeface="Liberation Serif"/>
                <a:cs typeface="Liberation Serif"/>
              </a:rPr>
              <a:t>change?</a:t>
            </a:r>
            <a:endParaRPr sz="900">
              <a:latin typeface="Liberation Serif"/>
              <a:cs typeface="Liberation Serif"/>
            </a:endParaRPr>
          </a:p>
          <a:p>
            <a:pPr marL="248920" marR="86360">
              <a:lnSpc>
                <a:spcPct val="111200"/>
              </a:lnSpc>
            </a:pPr>
            <a:r>
              <a:rPr dirty="0" sz="900">
                <a:latin typeface="Liberation Serif"/>
                <a:cs typeface="Liberation Serif"/>
              </a:rPr>
              <a:t>What is the derivative of a function at a given point? What does this derivative value measure? How do we interpret the  derivative value</a:t>
            </a:r>
            <a:r>
              <a:rPr dirty="0" sz="900" spc="-5">
                <a:latin typeface="Liberation Serif"/>
                <a:cs typeface="Liberation Serif"/>
              </a:rPr>
              <a:t> </a:t>
            </a:r>
            <a:r>
              <a:rPr dirty="0" sz="900">
                <a:latin typeface="Liberation Serif"/>
                <a:cs typeface="Liberation Serif"/>
              </a:rPr>
              <a:t>graphically?</a:t>
            </a:r>
            <a:endParaRPr sz="900">
              <a:latin typeface="Liberation Serif"/>
              <a:cs typeface="Liberation Serif"/>
            </a:endParaRPr>
          </a:p>
          <a:p>
            <a:pPr marL="248920">
              <a:lnSpc>
                <a:spcPct val="100000"/>
              </a:lnSpc>
              <a:spcBef>
                <a:spcPts val="120"/>
              </a:spcBef>
            </a:pPr>
            <a:r>
              <a:rPr dirty="0" sz="900">
                <a:latin typeface="Liberation Serif"/>
                <a:cs typeface="Liberation Serif"/>
              </a:rPr>
              <a:t>How are limits used formally in the computation of</a:t>
            </a:r>
            <a:r>
              <a:rPr dirty="0" sz="900" spc="-10">
                <a:latin typeface="Liberation Serif"/>
                <a:cs typeface="Liberation Serif"/>
              </a:rPr>
              <a:t> </a:t>
            </a:r>
            <a:r>
              <a:rPr dirty="0" sz="900">
                <a:latin typeface="Liberation Serif"/>
                <a:cs typeface="Liberation Serif"/>
              </a:rPr>
              <a:t>derivatives?</a:t>
            </a:r>
            <a:endParaRPr sz="900">
              <a:latin typeface="Liberation Serif"/>
              <a:cs typeface="Liberation Serif"/>
            </a:endParaRPr>
          </a:p>
          <a:p>
            <a:pPr>
              <a:lnSpc>
                <a:spcPct val="100000"/>
              </a:lnSpc>
              <a:spcBef>
                <a:spcPts val="20"/>
              </a:spcBef>
            </a:pPr>
            <a:endParaRPr sz="1200">
              <a:latin typeface="Times New Roman"/>
              <a:cs typeface="Times New Roman"/>
            </a:endParaRPr>
          </a:p>
          <a:p>
            <a:pPr marL="12700">
              <a:lnSpc>
                <a:spcPct val="100000"/>
              </a:lnSpc>
            </a:pPr>
            <a:r>
              <a:rPr dirty="0" sz="2100">
                <a:solidFill>
                  <a:srgbClr val="1279C2"/>
                </a:solidFill>
                <a:latin typeface="Liberation Sans"/>
                <a:cs typeface="Liberation Sans"/>
              </a:rPr>
              <a:t>INTRODUCTION</a:t>
            </a:r>
            <a:endParaRPr sz="2100">
              <a:latin typeface="Liberation Sans"/>
              <a:cs typeface="Liberation Sans"/>
            </a:endParaRPr>
          </a:p>
          <a:p>
            <a:pPr algn="just" marL="12700" marR="5080">
              <a:lnSpc>
                <a:spcPct val="111200"/>
              </a:lnSpc>
              <a:spcBef>
                <a:spcPts val="210"/>
              </a:spcBef>
            </a:pPr>
            <a:r>
              <a:rPr dirty="0" sz="900">
                <a:latin typeface="Liberation Serif"/>
                <a:cs typeface="Liberation Serif"/>
              </a:rPr>
              <a:t>An idea that sits at the foundations of calculus is the </a:t>
            </a:r>
            <a:r>
              <a:rPr dirty="0" sz="900" i="1">
                <a:latin typeface="Liberation Serif"/>
                <a:cs typeface="Liberation Serif"/>
              </a:rPr>
              <a:t>instantaneous rate of change </a:t>
            </a:r>
            <a:r>
              <a:rPr dirty="0" sz="900">
                <a:latin typeface="Liberation Serif"/>
                <a:cs typeface="Liberation Serif"/>
              </a:rPr>
              <a:t>of a function. This rate of change is always  considered with respect to change in the input variable, often at a particular fixed input value. This is a generalization of the</a:t>
            </a:r>
            <a:r>
              <a:rPr dirty="0" sz="900" spc="-100">
                <a:latin typeface="Liberation Serif"/>
                <a:cs typeface="Liberation Serif"/>
              </a:rPr>
              <a:t> </a:t>
            </a:r>
            <a:r>
              <a:rPr dirty="0" sz="900">
                <a:latin typeface="Liberation Serif"/>
                <a:cs typeface="Liberation Serif"/>
              </a:rPr>
              <a:t>notion  of instantaneous velocity and essentially allows us to consider the question “how do we measure how fast a particular function is  changing at a given point?” When the original function represents the position of a moving object, this instantaneous rate of  change is precisely </a:t>
            </a:r>
            <a:r>
              <a:rPr dirty="0" sz="900" spc="-10">
                <a:latin typeface="Liberation Serif"/>
                <a:cs typeface="Liberation Serif"/>
              </a:rPr>
              <a:t>velocity, </a:t>
            </a:r>
            <a:r>
              <a:rPr dirty="0" sz="900">
                <a:latin typeface="Liberation Serif"/>
                <a:cs typeface="Liberation Serif"/>
              </a:rPr>
              <a:t>and might be measured in units such as feet per second. But in other contexts, instantaneous rate of  change could measure the number of cells added to a bacteria culture per </a:t>
            </a:r>
            <a:r>
              <a:rPr dirty="0" sz="900" spc="-15">
                <a:latin typeface="Liberation Serif"/>
                <a:cs typeface="Liberation Serif"/>
              </a:rPr>
              <a:t>day, </a:t>
            </a:r>
            <a:r>
              <a:rPr dirty="0" sz="900">
                <a:latin typeface="Liberation Serif"/>
                <a:cs typeface="Liberation Serif"/>
              </a:rPr>
              <a:t>the number of additional gallons of gasoline  consumed by going one mile per additional mile per hour in a </a:t>
            </a:r>
            <a:r>
              <a:rPr dirty="0" sz="900" spc="-5">
                <a:latin typeface="Liberation Serif"/>
                <a:cs typeface="Liberation Serif"/>
              </a:rPr>
              <a:t>car’s </a:t>
            </a:r>
            <a:r>
              <a:rPr dirty="0" sz="900" spc="-10">
                <a:latin typeface="Liberation Serif"/>
                <a:cs typeface="Liberation Serif"/>
              </a:rPr>
              <a:t>velocity, </a:t>
            </a:r>
            <a:r>
              <a:rPr dirty="0" sz="900">
                <a:latin typeface="Liberation Serif"/>
                <a:cs typeface="Liberation Serif"/>
              </a:rPr>
              <a:t>or the number of dollars added to a mortgage  payment for each percentage increase in interest rate. Regardless of the presence of a physical or practical interpretation of a  function, the instantaneous rate of change may also be interpreted geometrically in connection to the </a:t>
            </a:r>
            <a:r>
              <a:rPr dirty="0" sz="900" spc="-5">
                <a:latin typeface="Liberation Serif"/>
                <a:cs typeface="Liberation Serif"/>
              </a:rPr>
              <a:t>function’s </a:t>
            </a:r>
            <a:r>
              <a:rPr dirty="0" sz="900">
                <a:latin typeface="Liberation Serif"/>
                <a:cs typeface="Liberation Serif"/>
              </a:rPr>
              <a:t>graph, and this  connection is also foundational to many of the main ideas in</a:t>
            </a:r>
            <a:r>
              <a:rPr dirty="0" sz="900" spc="-15">
                <a:latin typeface="Liberation Serif"/>
                <a:cs typeface="Liberation Serif"/>
              </a:rPr>
              <a:t> </a:t>
            </a:r>
            <a:r>
              <a:rPr dirty="0" sz="900">
                <a:latin typeface="Liberation Serif"/>
                <a:cs typeface="Liberation Serif"/>
              </a:rPr>
              <a:t>calculus.</a:t>
            </a:r>
            <a:endParaRPr sz="900">
              <a:latin typeface="Liberation Serif"/>
              <a:cs typeface="Liberation Serif"/>
            </a:endParaRPr>
          </a:p>
          <a:p>
            <a:pPr algn="just" marL="12700" marR="5080">
              <a:lnSpc>
                <a:spcPct val="106500"/>
              </a:lnSpc>
              <a:spcBef>
                <a:spcPts val="350"/>
              </a:spcBef>
            </a:pPr>
            <a:r>
              <a:rPr dirty="0" sz="900">
                <a:latin typeface="Liberation Serif"/>
                <a:cs typeface="Liberation Serif"/>
              </a:rPr>
              <a:t>In what follows, we will introduce terminology and notation that makes it easier to talk about the instantaneous rate of change of a  function at a point. In addition, just as instantaneous velocity is defined in terms of average </a:t>
            </a:r>
            <a:r>
              <a:rPr dirty="0" sz="900" spc="-10">
                <a:latin typeface="Liberation Serif"/>
                <a:cs typeface="Liberation Serif"/>
              </a:rPr>
              <a:t>velocity, </a:t>
            </a:r>
            <a:r>
              <a:rPr dirty="0" sz="900">
                <a:latin typeface="Liberation Serif"/>
                <a:cs typeface="Liberation Serif"/>
              </a:rPr>
              <a:t>the more general  instantaneous rate of change will be connected to the more general average rate of change. Recall that for a moving object with  position</a:t>
            </a:r>
            <a:r>
              <a:rPr dirty="0" sz="900" spc="-5">
                <a:latin typeface="Liberation Serif"/>
                <a:cs typeface="Liberation Serif"/>
              </a:rPr>
              <a:t> </a:t>
            </a:r>
            <a:r>
              <a:rPr dirty="0" sz="900">
                <a:latin typeface="Liberation Serif"/>
                <a:cs typeface="Liberation Serif"/>
              </a:rPr>
              <a:t>function</a:t>
            </a:r>
            <a:r>
              <a:rPr dirty="0" sz="900" spc="-5">
                <a:latin typeface="Liberation Serif"/>
                <a:cs typeface="Liberation Serif"/>
              </a:rPr>
              <a:t> </a:t>
            </a:r>
            <a:r>
              <a:rPr dirty="0" sz="900" spc="50" i="1">
                <a:latin typeface="Trebuchet MS"/>
                <a:cs typeface="Trebuchet MS"/>
              </a:rPr>
              <a:t>s</a:t>
            </a:r>
            <a:r>
              <a:rPr dirty="0" sz="900" spc="50">
                <a:latin typeface="Liberation Serif"/>
                <a:cs typeface="Liberation Serif"/>
              </a:rPr>
              <a:t>,</a:t>
            </a:r>
            <a:r>
              <a:rPr dirty="0" sz="900">
                <a:latin typeface="Liberation Serif"/>
                <a:cs typeface="Liberation Serif"/>
              </a:rPr>
              <a:t> its average</a:t>
            </a:r>
            <a:r>
              <a:rPr dirty="0" sz="900" spc="-5">
                <a:latin typeface="Liberation Serif"/>
                <a:cs typeface="Liberation Serif"/>
              </a:rPr>
              <a:t> </a:t>
            </a:r>
            <a:r>
              <a:rPr dirty="0" sz="900">
                <a:latin typeface="Liberation Serif"/>
                <a:cs typeface="Liberation Serif"/>
              </a:rPr>
              <a:t>velocity on the time</a:t>
            </a:r>
            <a:r>
              <a:rPr dirty="0" sz="900" spc="-5">
                <a:latin typeface="Liberation Serif"/>
                <a:cs typeface="Liberation Serif"/>
              </a:rPr>
              <a:t> </a:t>
            </a:r>
            <a:r>
              <a:rPr dirty="0" sz="900">
                <a:latin typeface="Liberation Serif"/>
                <a:cs typeface="Liberation Serif"/>
              </a:rPr>
              <a:t>interval</a:t>
            </a:r>
            <a:r>
              <a:rPr dirty="0" sz="900" spc="-5">
                <a:latin typeface="Liberation Serif"/>
                <a:cs typeface="Liberation Serif"/>
              </a:rPr>
              <a:t> </a:t>
            </a:r>
            <a:r>
              <a:rPr dirty="0" sz="900" spc="-25" i="1">
                <a:latin typeface="Trebuchet MS"/>
                <a:cs typeface="Trebuchet MS"/>
              </a:rPr>
              <a:t>t</a:t>
            </a:r>
            <a:r>
              <a:rPr dirty="0" sz="900" spc="-30"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70" i="1">
                <a:latin typeface="Trebuchet MS"/>
                <a:cs typeface="Trebuchet MS"/>
              </a:rPr>
              <a:t> </a:t>
            </a:r>
            <a:r>
              <a:rPr dirty="0" sz="900">
                <a:latin typeface="Liberation Serif"/>
                <a:cs typeface="Liberation Serif"/>
              </a:rPr>
              <a:t>to</a:t>
            </a:r>
            <a:r>
              <a:rPr dirty="0" sz="900" spc="-5">
                <a:latin typeface="Liberation Serif"/>
                <a:cs typeface="Liberation Serif"/>
              </a:rPr>
              <a:t> </a:t>
            </a:r>
            <a:r>
              <a:rPr dirty="0" sz="900" spc="-25" i="1">
                <a:latin typeface="Trebuchet MS"/>
                <a:cs typeface="Trebuchet MS"/>
              </a:rPr>
              <a:t>t</a:t>
            </a:r>
            <a:r>
              <a:rPr dirty="0" sz="900" spc="-30"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65" i="1">
                <a:latin typeface="Trebuchet MS"/>
                <a:cs typeface="Trebuchet MS"/>
              </a:rPr>
              <a:t>h</a:t>
            </a:r>
            <a:r>
              <a:rPr dirty="0" sz="900" spc="210" i="1">
                <a:latin typeface="Trebuchet MS"/>
                <a:cs typeface="Trebuchet MS"/>
              </a:rPr>
              <a:t> </a:t>
            </a:r>
            <a:r>
              <a:rPr dirty="0" sz="900">
                <a:latin typeface="Liberation Serif"/>
                <a:cs typeface="Liberation Serif"/>
              </a:rPr>
              <a:t>is given by</a:t>
            </a:r>
            <a:r>
              <a:rPr dirty="0" sz="900" spc="-5">
                <a:latin typeface="Liberation Serif"/>
                <a:cs typeface="Liberation Serif"/>
              </a:rPr>
              <a:t> </a:t>
            </a:r>
            <a:r>
              <a:rPr dirty="0" sz="900">
                <a:latin typeface="Liberation Serif"/>
                <a:cs typeface="Liberation Serif"/>
              </a:rPr>
              <a:t>the quotient</a:t>
            </a:r>
            <a:endParaRPr sz="900">
              <a:latin typeface="Liberation Serif"/>
              <a:cs typeface="Liberation Serif"/>
            </a:endParaRPr>
          </a:p>
        </p:txBody>
      </p:sp>
      <p:sp>
        <p:nvSpPr>
          <p:cNvPr id="18" name="object 18"/>
          <p:cNvSpPr txBox="1"/>
          <p:nvPr/>
        </p:nvSpPr>
        <p:spPr>
          <a:xfrm>
            <a:off x="3000619" y="5413875"/>
            <a:ext cx="619125" cy="184150"/>
          </a:xfrm>
          <a:prstGeom prst="rect">
            <a:avLst/>
          </a:prstGeom>
        </p:spPr>
        <p:txBody>
          <a:bodyPr wrap="square" lIns="0" tIns="11430" rIns="0" bIns="0" rtlCol="0" vert="horz">
            <a:spAutoFit/>
          </a:bodyPr>
          <a:lstStyle/>
          <a:p>
            <a:pPr marL="12700">
              <a:lnSpc>
                <a:spcPct val="100000"/>
              </a:lnSpc>
              <a:spcBef>
                <a:spcPts val="90"/>
              </a:spcBef>
            </a:pPr>
            <a:r>
              <a:rPr dirty="0" baseline="15432" sz="1350" spc="75" i="1">
                <a:latin typeface="Trebuchet MS"/>
                <a:cs typeface="Trebuchet MS"/>
              </a:rPr>
              <a:t>AV</a:t>
            </a:r>
            <a:r>
              <a:rPr dirty="0" sz="700" spc="50">
                <a:latin typeface="Arial"/>
                <a:cs typeface="Arial"/>
              </a:rPr>
              <a:t>[</a:t>
            </a:r>
            <a:r>
              <a:rPr dirty="0" sz="650" spc="50" i="1">
                <a:latin typeface="Trebuchet MS"/>
                <a:cs typeface="Trebuchet MS"/>
              </a:rPr>
              <a:t>a</a:t>
            </a:r>
            <a:r>
              <a:rPr dirty="0" sz="700" spc="50">
                <a:latin typeface="Arial"/>
                <a:cs typeface="Arial"/>
              </a:rPr>
              <a:t>,</a:t>
            </a:r>
            <a:r>
              <a:rPr dirty="0" sz="650" spc="50" i="1">
                <a:latin typeface="Trebuchet MS"/>
                <a:cs typeface="Trebuchet MS"/>
              </a:rPr>
              <a:t>a</a:t>
            </a:r>
            <a:r>
              <a:rPr dirty="0" sz="700" spc="50">
                <a:latin typeface="Arial"/>
                <a:cs typeface="Arial"/>
              </a:rPr>
              <a:t>+</a:t>
            </a:r>
            <a:r>
              <a:rPr dirty="0" sz="650" spc="50" i="1">
                <a:latin typeface="Trebuchet MS"/>
                <a:cs typeface="Trebuchet MS"/>
              </a:rPr>
              <a:t>h</a:t>
            </a:r>
            <a:r>
              <a:rPr dirty="0" sz="700" spc="50">
                <a:latin typeface="Arial"/>
                <a:cs typeface="Arial"/>
              </a:rPr>
              <a:t>]</a:t>
            </a:r>
            <a:r>
              <a:rPr dirty="0" sz="700" spc="35">
                <a:latin typeface="Arial"/>
                <a:cs typeface="Arial"/>
              </a:rPr>
              <a:t> </a:t>
            </a:r>
            <a:r>
              <a:rPr dirty="0" baseline="13227" sz="1575" spc="232">
                <a:latin typeface="Arial"/>
                <a:cs typeface="Arial"/>
              </a:rPr>
              <a:t>=</a:t>
            </a:r>
            <a:endParaRPr baseline="13227" sz="1575">
              <a:latin typeface="Arial"/>
              <a:cs typeface="Arial"/>
            </a:endParaRPr>
          </a:p>
        </p:txBody>
      </p:sp>
      <p:sp>
        <p:nvSpPr>
          <p:cNvPr id="19" name="object 19"/>
          <p:cNvSpPr txBox="1"/>
          <p:nvPr/>
        </p:nvSpPr>
        <p:spPr>
          <a:xfrm>
            <a:off x="3659820" y="5299517"/>
            <a:ext cx="808355" cy="184150"/>
          </a:xfrm>
          <a:prstGeom prst="rect">
            <a:avLst/>
          </a:prstGeom>
        </p:spPr>
        <p:txBody>
          <a:bodyPr wrap="square" lIns="0" tIns="11430" rIns="0" bIns="0" rtlCol="0" vert="horz">
            <a:spAutoFit/>
          </a:bodyPr>
          <a:lstStyle/>
          <a:p>
            <a:pPr marL="12700">
              <a:lnSpc>
                <a:spcPct val="100000"/>
              </a:lnSpc>
              <a:spcBef>
                <a:spcPts val="90"/>
              </a:spcBef>
            </a:pPr>
            <a:r>
              <a:rPr dirty="0" sz="900" spc="50" i="1">
                <a:latin typeface="Trebuchet MS"/>
                <a:cs typeface="Trebuchet MS"/>
              </a:rPr>
              <a:t>s</a:t>
            </a:r>
            <a:r>
              <a:rPr dirty="0" sz="1050" spc="50">
                <a:latin typeface="Arial"/>
                <a:cs typeface="Arial"/>
              </a:rPr>
              <a:t>(</a:t>
            </a:r>
            <a:r>
              <a:rPr dirty="0" sz="900" spc="50" i="1">
                <a:latin typeface="Trebuchet MS"/>
                <a:cs typeface="Trebuchet MS"/>
              </a:rPr>
              <a:t>a</a:t>
            </a:r>
            <a:r>
              <a:rPr dirty="0" sz="900" spc="-135" i="1">
                <a:latin typeface="Trebuchet MS"/>
                <a:cs typeface="Trebuchet MS"/>
              </a:rPr>
              <a:t> </a:t>
            </a:r>
            <a:r>
              <a:rPr dirty="0" sz="1050" spc="155">
                <a:latin typeface="Arial"/>
                <a:cs typeface="Arial"/>
              </a:rPr>
              <a:t>+</a:t>
            </a:r>
            <a:r>
              <a:rPr dirty="0" sz="1050" spc="-180">
                <a:latin typeface="Arial"/>
                <a:cs typeface="Arial"/>
              </a:rPr>
              <a:t> </a:t>
            </a:r>
            <a:r>
              <a:rPr dirty="0" sz="900" spc="60" i="1">
                <a:latin typeface="Trebuchet MS"/>
                <a:cs typeface="Trebuchet MS"/>
              </a:rPr>
              <a:t>h</a:t>
            </a:r>
            <a:r>
              <a:rPr dirty="0" sz="1050" spc="60">
                <a:latin typeface="Arial"/>
                <a:cs typeface="Arial"/>
              </a:rPr>
              <a:t>)</a:t>
            </a:r>
            <a:r>
              <a:rPr dirty="0" sz="1050" spc="-170">
                <a:latin typeface="Arial"/>
                <a:cs typeface="Arial"/>
              </a:rPr>
              <a:t> </a:t>
            </a:r>
            <a:r>
              <a:rPr dirty="0" sz="1050" spc="155">
                <a:latin typeface="Arial"/>
                <a:cs typeface="Arial"/>
              </a:rPr>
              <a:t>−</a:t>
            </a:r>
            <a:r>
              <a:rPr dirty="0" sz="1050" spc="-175">
                <a:latin typeface="Arial"/>
                <a:cs typeface="Arial"/>
              </a:rPr>
              <a:t> </a:t>
            </a:r>
            <a:r>
              <a:rPr dirty="0" sz="900" spc="45" i="1">
                <a:latin typeface="Trebuchet MS"/>
                <a:cs typeface="Trebuchet MS"/>
              </a:rPr>
              <a:t>s</a:t>
            </a:r>
            <a:r>
              <a:rPr dirty="0" sz="1050" spc="45">
                <a:latin typeface="Arial"/>
                <a:cs typeface="Arial"/>
              </a:rPr>
              <a:t>(</a:t>
            </a:r>
            <a:r>
              <a:rPr dirty="0" sz="900" spc="45" i="1">
                <a:latin typeface="Trebuchet MS"/>
                <a:cs typeface="Trebuchet MS"/>
              </a:rPr>
              <a:t>a</a:t>
            </a:r>
            <a:r>
              <a:rPr dirty="0" sz="1050" spc="45">
                <a:latin typeface="Arial"/>
                <a:cs typeface="Arial"/>
              </a:rPr>
              <a:t>)</a:t>
            </a:r>
            <a:endParaRPr sz="1050">
              <a:latin typeface="Arial"/>
              <a:cs typeface="Arial"/>
            </a:endParaRPr>
          </a:p>
        </p:txBody>
      </p:sp>
      <p:sp>
        <p:nvSpPr>
          <p:cNvPr id="20" name="object 20"/>
          <p:cNvSpPr txBox="1"/>
          <p:nvPr/>
        </p:nvSpPr>
        <p:spPr>
          <a:xfrm>
            <a:off x="4019430" y="5496812"/>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21" name="object 21"/>
          <p:cNvSpPr/>
          <p:nvPr/>
        </p:nvSpPr>
        <p:spPr>
          <a:xfrm>
            <a:off x="3649591" y="5496715"/>
            <a:ext cx="838835" cy="0"/>
          </a:xfrm>
          <a:custGeom>
            <a:avLst/>
            <a:gdLst/>
            <a:ahLst/>
            <a:cxnLst/>
            <a:rect l="l" t="t" r="r" b="b"/>
            <a:pathLst>
              <a:path w="838835" h="0">
                <a:moveTo>
                  <a:pt x="0" y="0"/>
                </a:moveTo>
                <a:lnTo>
                  <a:pt x="838629" y="0"/>
                </a:lnTo>
              </a:path>
            </a:pathLst>
          </a:custGeom>
          <a:ln w="9529">
            <a:solidFill>
              <a:srgbClr val="000000"/>
            </a:solidFill>
          </a:ln>
        </p:spPr>
        <p:txBody>
          <a:bodyPr wrap="square" lIns="0" tIns="0" rIns="0" bIns="0" rtlCol="0"/>
          <a:lstStyle/>
          <a:p/>
        </p:txBody>
      </p:sp>
      <p:sp>
        <p:nvSpPr>
          <p:cNvPr id="22" name="object 22"/>
          <p:cNvSpPr txBox="1"/>
          <p:nvPr/>
        </p:nvSpPr>
        <p:spPr>
          <a:xfrm>
            <a:off x="4491597" y="5385286"/>
            <a:ext cx="2292350" cy="184150"/>
          </a:xfrm>
          <a:prstGeom prst="rect">
            <a:avLst/>
          </a:prstGeom>
        </p:spPr>
        <p:txBody>
          <a:bodyPr wrap="square" lIns="0" tIns="11430" rIns="0" bIns="0" rtlCol="0" vert="horz">
            <a:spAutoFit/>
          </a:bodyPr>
          <a:lstStyle/>
          <a:p>
            <a:pPr marL="12700">
              <a:lnSpc>
                <a:spcPct val="100000"/>
              </a:lnSpc>
              <a:spcBef>
                <a:spcPts val="90"/>
              </a:spcBef>
              <a:tabLst>
                <a:tab pos="1905635" algn="l"/>
              </a:tabLst>
            </a:pPr>
            <a:r>
              <a:rPr dirty="0" sz="1050" spc="-20">
                <a:latin typeface="Arial"/>
                <a:cs typeface="Arial"/>
              </a:rPr>
              <a:t>.	(2.7.1)</a:t>
            </a:r>
            <a:endParaRPr sz="1050">
              <a:latin typeface="Arial"/>
              <a:cs typeface="Arial"/>
            </a:endParaRPr>
          </a:p>
        </p:txBody>
      </p:sp>
      <p:sp>
        <p:nvSpPr>
          <p:cNvPr id="23" name="object 23"/>
          <p:cNvSpPr txBox="1"/>
          <p:nvPr/>
        </p:nvSpPr>
        <p:spPr>
          <a:xfrm>
            <a:off x="772121" y="5608909"/>
            <a:ext cx="4013835" cy="495300"/>
          </a:xfrm>
          <a:prstGeom prst="rect">
            <a:avLst/>
          </a:prstGeom>
        </p:spPr>
        <p:txBody>
          <a:bodyPr wrap="square" lIns="0" tIns="83185" rIns="0" bIns="0" rtlCol="0" vert="horz">
            <a:spAutoFit/>
          </a:bodyPr>
          <a:lstStyle/>
          <a:p>
            <a:pPr marL="12700">
              <a:lnSpc>
                <a:spcPct val="100000"/>
              </a:lnSpc>
              <a:spcBef>
                <a:spcPts val="655"/>
              </a:spcBef>
            </a:pPr>
            <a:r>
              <a:rPr dirty="0" sz="900">
                <a:latin typeface="Liberation Serif"/>
                <a:cs typeface="Liberation Serif"/>
              </a:rPr>
              <a:t>In</a:t>
            </a:r>
            <a:r>
              <a:rPr dirty="0" sz="900" spc="-10">
                <a:latin typeface="Liberation Serif"/>
                <a:cs typeface="Liberation Serif"/>
              </a:rPr>
              <a:t> </a:t>
            </a: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similar</a:t>
            </a:r>
            <a:r>
              <a:rPr dirty="0" sz="900" spc="-5">
                <a:latin typeface="Liberation Serif"/>
                <a:cs typeface="Liberation Serif"/>
              </a:rPr>
              <a:t> </a:t>
            </a:r>
            <a:r>
              <a:rPr dirty="0" sz="900" spc="-15">
                <a:latin typeface="Liberation Serif"/>
                <a:cs typeface="Liberation Serif"/>
              </a:rPr>
              <a:t>way,</a:t>
            </a:r>
            <a:r>
              <a:rPr dirty="0" sz="900" spc="-5">
                <a:latin typeface="Liberation Serif"/>
                <a:cs typeface="Liberation Serif"/>
              </a:rPr>
              <a:t> </a:t>
            </a:r>
            <a:r>
              <a:rPr dirty="0" sz="900">
                <a:latin typeface="Liberation Serif"/>
                <a:cs typeface="Liberation Serif"/>
              </a:rPr>
              <a:t>we</a:t>
            </a:r>
            <a:r>
              <a:rPr dirty="0" sz="900" spc="-5">
                <a:latin typeface="Liberation Serif"/>
                <a:cs typeface="Liberation Serif"/>
              </a:rPr>
              <a:t> </a:t>
            </a:r>
            <a:r>
              <a:rPr dirty="0" sz="900">
                <a:latin typeface="Liberation Serif"/>
                <a:cs typeface="Liberation Serif"/>
              </a:rPr>
              <a:t>make</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following</a:t>
            </a:r>
            <a:r>
              <a:rPr dirty="0" sz="900" spc="-5">
                <a:latin typeface="Liberation Serif"/>
                <a:cs typeface="Liberation Serif"/>
              </a:rPr>
              <a:t> </a:t>
            </a:r>
            <a:r>
              <a:rPr dirty="0" sz="900">
                <a:latin typeface="Liberation Serif"/>
                <a:cs typeface="Liberation Serif"/>
              </a:rPr>
              <a:t>definition</a:t>
            </a:r>
            <a:r>
              <a:rPr dirty="0" sz="900" spc="-5">
                <a:latin typeface="Liberation Serif"/>
                <a:cs typeface="Liberation Serif"/>
              </a:rPr>
              <a:t> </a:t>
            </a:r>
            <a:r>
              <a:rPr dirty="0" sz="900">
                <a:latin typeface="Liberation Serif"/>
                <a:cs typeface="Liberation Serif"/>
              </a:rPr>
              <a:t>for</a:t>
            </a:r>
            <a:r>
              <a:rPr dirty="0" sz="900" spc="-5">
                <a:latin typeface="Liberation Serif"/>
                <a:cs typeface="Liberation Serif"/>
              </a:rPr>
              <a:t> </a:t>
            </a:r>
            <a:r>
              <a:rPr dirty="0" sz="900">
                <a:latin typeface="Liberation Serif"/>
                <a:cs typeface="Liberation Serif"/>
              </a:rPr>
              <a:t>an</a:t>
            </a:r>
            <a:r>
              <a:rPr dirty="0" sz="900" spc="-5">
                <a:latin typeface="Liberation Serif"/>
                <a:cs typeface="Liberation Serif"/>
              </a:rPr>
              <a:t> </a:t>
            </a:r>
            <a:r>
              <a:rPr dirty="0" sz="900">
                <a:latin typeface="Liberation Serif"/>
                <a:cs typeface="Liberation Serif"/>
              </a:rPr>
              <a:t>arbitrary</a:t>
            </a:r>
            <a:r>
              <a:rPr dirty="0" sz="900" spc="-5">
                <a:latin typeface="Liberation Serif"/>
                <a:cs typeface="Liberation Serif"/>
              </a:rPr>
              <a:t> </a:t>
            </a:r>
            <a:r>
              <a:rPr dirty="0" sz="900">
                <a:latin typeface="Liberation Serif"/>
                <a:cs typeface="Liberation Serif"/>
              </a:rPr>
              <a:t>function</a:t>
            </a:r>
            <a:r>
              <a:rPr dirty="0" sz="900" spc="-10">
                <a:latin typeface="Liberation Serif"/>
                <a:cs typeface="Liberation Serif"/>
              </a:rPr>
              <a:t>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a:latin typeface="Arial"/>
                <a:cs typeface="Arial"/>
              </a:rPr>
              <a:t> </a:t>
            </a:r>
            <a:r>
              <a:rPr dirty="0" sz="900">
                <a:latin typeface="Liberation Serif"/>
                <a:cs typeface="Liberation Serif"/>
              </a:rPr>
              <a:t>.</a:t>
            </a:r>
            <a:endParaRPr sz="900">
              <a:latin typeface="Liberation Serif"/>
              <a:cs typeface="Liberation Serif"/>
            </a:endParaRPr>
          </a:p>
          <a:p>
            <a:pPr marL="88900">
              <a:lnSpc>
                <a:spcPct val="100000"/>
              </a:lnSpc>
              <a:spcBef>
                <a:spcPts val="615"/>
              </a:spcBef>
            </a:pPr>
            <a:r>
              <a:rPr dirty="0" sz="1050" spc="5">
                <a:solidFill>
                  <a:srgbClr val="2E4E4E"/>
                </a:solidFill>
                <a:latin typeface="Liberation Sans"/>
                <a:cs typeface="Liberation Sans"/>
              </a:rPr>
              <a:t>Definition</a:t>
            </a:r>
            <a:r>
              <a:rPr dirty="0" sz="1050">
                <a:solidFill>
                  <a:srgbClr val="2E4E4E"/>
                </a:solidFill>
                <a:latin typeface="Liberation Sans"/>
                <a:cs typeface="Liberation Sans"/>
              </a:rPr>
              <a:t> </a:t>
            </a:r>
            <a:r>
              <a:rPr dirty="0" sz="1050" spc="10">
                <a:solidFill>
                  <a:srgbClr val="2E4E4E"/>
                </a:solidFill>
                <a:latin typeface="Liberation Sans"/>
                <a:cs typeface="Liberation Sans"/>
              </a:rPr>
              <a:t>1.2</a:t>
            </a:r>
            <a:endParaRPr sz="1050">
              <a:latin typeface="Liberation Sans"/>
              <a:cs typeface="Liberation Sans"/>
            </a:endParaRPr>
          </a:p>
        </p:txBody>
      </p:sp>
      <p:sp>
        <p:nvSpPr>
          <p:cNvPr id="24" name="object 24"/>
          <p:cNvSpPr txBox="1"/>
          <p:nvPr/>
        </p:nvSpPr>
        <p:spPr>
          <a:xfrm>
            <a:off x="4501880" y="6433572"/>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a:t>
            </a:r>
            <a:endParaRPr sz="1050">
              <a:latin typeface="Arial"/>
              <a:cs typeface="Arial"/>
            </a:endParaRPr>
          </a:p>
        </p:txBody>
      </p:sp>
      <p:sp>
        <p:nvSpPr>
          <p:cNvPr id="25" name="object 25"/>
          <p:cNvSpPr txBox="1"/>
          <p:nvPr/>
        </p:nvSpPr>
        <p:spPr>
          <a:xfrm>
            <a:off x="2990499" y="6452632"/>
            <a:ext cx="619125" cy="184150"/>
          </a:xfrm>
          <a:prstGeom prst="rect">
            <a:avLst/>
          </a:prstGeom>
        </p:spPr>
        <p:txBody>
          <a:bodyPr wrap="square" lIns="0" tIns="11430" rIns="0" bIns="0" rtlCol="0" vert="horz">
            <a:spAutoFit/>
          </a:bodyPr>
          <a:lstStyle/>
          <a:p>
            <a:pPr marL="12700">
              <a:lnSpc>
                <a:spcPct val="100000"/>
              </a:lnSpc>
              <a:spcBef>
                <a:spcPts val="90"/>
              </a:spcBef>
            </a:pPr>
            <a:r>
              <a:rPr dirty="0" baseline="9259" sz="1350" spc="75" i="1">
                <a:latin typeface="Trebuchet MS"/>
                <a:cs typeface="Trebuchet MS"/>
              </a:rPr>
              <a:t>AV</a:t>
            </a:r>
            <a:r>
              <a:rPr dirty="0" sz="700" spc="50">
                <a:latin typeface="Arial"/>
                <a:cs typeface="Arial"/>
              </a:rPr>
              <a:t>[</a:t>
            </a:r>
            <a:r>
              <a:rPr dirty="0" sz="650" spc="50" i="1">
                <a:latin typeface="Trebuchet MS"/>
                <a:cs typeface="Trebuchet MS"/>
              </a:rPr>
              <a:t>a</a:t>
            </a:r>
            <a:r>
              <a:rPr dirty="0" sz="700" spc="50">
                <a:latin typeface="Arial"/>
                <a:cs typeface="Arial"/>
              </a:rPr>
              <a:t>,</a:t>
            </a:r>
            <a:r>
              <a:rPr dirty="0" sz="650" spc="50" i="1">
                <a:latin typeface="Trebuchet MS"/>
                <a:cs typeface="Trebuchet MS"/>
              </a:rPr>
              <a:t>a</a:t>
            </a:r>
            <a:r>
              <a:rPr dirty="0" sz="700" spc="50">
                <a:latin typeface="Arial"/>
                <a:cs typeface="Arial"/>
              </a:rPr>
              <a:t>+</a:t>
            </a:r>
            <a:r>
              <a:rPr dirty="0" sz="650" spc="50" i="1">
                <a:latin typeface="Trebuchet MS"/>
                <a:cs typeface="Trebuchet MS"/>
              </a:rPr>
              <a:t>h</a:t>
            </a:r>
            <a:r>
              <a:rPr dirty="0" sz="700" spc="50">
                <a:latin typeface="Arial"/>
                <a:cs typeface="Arial"/>
              </a:rPr>
              <a:t>]</a:t>
            </a:r>
            <a:r>
              <a:rPr dirty="0" sz="700" spc="35">
                <a:latin typeface="Arial"/>
                <a:cs typeface="Arial"/>
              </a:rPr>
              <a:t> </a:t>
            </a:r>
            <a:r>
              <a:rPr dirty="0" baseline="7936" sz="1575" spc="232">
                <a:latin typeface="Arial"/>
                <a:cs typeface="Arial"/>
              </a:rPr>
              <a:t>=</a:t>
            </a:r>
            <a:endParaRPr baseline="7936" sz="1575">
              <a:latin typeface="Arial"/>
              <a:cs typeface="Arial"/>
            </a:endParaRPr>
          </a:p>
        </p:txBody>
      </p:sp>
      <p:sp>
        <p:nvSpPr>
          <p:cNvPr id="26" name="object 26"/>
          <p:cNvSpPr txBox="1"/>
          <p:nvPr/>
        </p:nvSpPr>
        <p:spPr>
          <a:xfrm>
            <a:off x="848360" y="6058400"/>
            <a:ext cx="4495800" cy="464184"/>
          </a:xfrm>
          <a:prstGeom prst="rect">
            <a:avLst/>
          </a:prstGeom>
        </p:spPr>
        <p:txBody>
          <a:bodyPr wrap="square" lIns="0" tIns="71755" rIns="0" bIns="0" rtlCol="0" vert="horz">
            <a:spAutoFit/>
          </a:bodyPr>
          <a:lstStyle/>
          <a:p>
            <a:pPr marL="12700">
              <a:lnSpc>
                <a:spcPct val="100000"/>
              </a:lnSpc>
              <a:spcBef>
                <a:spcPts val="565"/>
              </a:spcBef>
            </a:pPr>
            <a:r>
              <a:rPr dirty="0" sz="900">
                <a:latin typeface="Liberation Serif"/>
                <a:cs typeface="Liberation Serif"/>
              </a:rPr>
              <a:t>For</a:t>
            </a:r>
            <a:r>
              <a:rPr dirty="0" sz="900" spc="-5">
                <a:latin typeface="Liberation Serif"/>
                <a:cs typeface="Liberation Serif"/>
              </a:rPr>
              <a:t> </a:t>
            </a: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function </a:t>
            </a:r>
            <a:r>
              <a:rPr dirty="0" sz="900" spc="120" i="1">
                <a:latin typeface="Trebuchet MS"/>
                <a:cs typeface="Trebuchet MS"/>
              </a:rPr>
              <a:t>f</a:t>
            </a:r>
            <a:r>
              <a:rPr dirty="0" sz="900" spc="30" i="1">
                <a:latin typeface="Trebuchet MS"/>
                <a:cs typeface="Trebuchet MS"/>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i="1">
                <a:latin typeface="Liberation Serif"/>
                <a:cs typeface="Liberation Serif"/>
              </a:rPr>
              <a:t>average</a:t>
            </a:r>
            <a:r>
              <a:rPr dirty="0" sz="900" spc="-5" i="1">
                <a:latin typeface="Liberation Serif"/>
                <a:cs typeface="Liberation Serif"/>
              </a:rPr>
              <a:t> </a:t>
            </a:r>
            <a:r>
              <a:rPr dirty="0" sz="900" i="1">
                <a:latin typeface="Liberation Serif"/>
                <a:cs typeface="Liberation Serif"/>
              </a:rPr>
              <a:t>rate of</a:t>
            </a:r>
            <a:r>
              <a:rPr dirty="0" sz="900" spc="-5" i="1">
                <a:latin typeface="Liberation Serif"/>
                <a:cs typeface="Liberation Serif"/>
              </a:rPr>
              <a:t> </a:t>
            </a:r>
            <a:r>
              <a:rPr dirty="0" sz="900" i="1">
                <a:latin typeface="Liberation Serif"/>
                <a:cs typeface="Liberation Serif"/>
              </a:rPr>
              <a:t>change</a:t>
            </a:r>
            <a:r>
              <a:rPr dirty="0" sz="900" spc="-10" i="1">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20" i="1">
                <a:latin typeface="Trebuchet MS"/>
                <a:cs typeface="Trebuchet MS"/>
              </a:rPr>
              <a:t>f</a:t>
            </a:r>
            <a:r>
              <a:rPr dirty="0" sz="900" spc="30" i="1">
                <a:latin typeface="Trebuchet MS"/>
                <a:cs typeface="Trebuchet MS"/>
              </a:rPr>
              <a:t> </a:t>
            </a:r>
            <a:r>
              <a:rPr dirty="0" sz="900">
                <a:latin typeface="Liberation Serif"/>
                <a:cs typeface="Liberation Serif"/>
              </a:rPr>
              <a:t>on</a:t>
            </a:r>
            <a:r>
              <a:rPr dirty="0" sz="900" spc="-5">
                <a:latin typeface="Liberation Serif"/>
                <a:cs typeface="Liberation Serif"/>
              </a:rPr>
              <a:t> </a:t>
            </a:r>
            <a:r>
              <a:rPr dirty="0" sz="900">
                <a:latin typeface="Liberation Serif"/>
                <a:cs typeface="Liberation Serif"/>
              </a:rPr>
              <a:t>the interval</a:t>
            </a:r>
            <a:r>
              <a:rPr dirty="0" sz="900" spc="-10">
                <a:latin typeface="Liberation Serif"/>
                <a:cs typeface="Liberation Serif"/>
              </a:rPr>
              <a:t> </a:t>
            </a:r>
            <a:r>
              <a:rPr dirty="0" sz="1050" spc="10">
                <a:latin typeface="Arial"/>
                <a:cs typeface="Arial"/>
              </a:rPr>
              <a:t>[</a:t>
            </a:r>
            <a:r>
              <a:rPr dirty="0" sz="900" spc="10" i="1">
                <a:latin typeface="Trebuchet MS"/>
                <a:cs typeface="Trebuchet MS"/>
              </a:rPr>
              <a:t>a</a:t>
            </a:r>
            <a:r>
              <a:rPr dirty="0" sz="1050" spc="10">
                <a:latin typeface="Arial"/>
                <a:cs typeface="Arial"/>
              </a:rPr>
              <a:t>,</a:t>
            </a:r>
            <a:r>
              <a:rPr dirty="0" sz="1050" spc="-120">
                <a:latin typeface="Arial"/>
                <a:cs typeface="Arial"/>
              </a:rPr>
              <a:t> </a:t>
            </a:r>
            <a:r>
              <a:rPr dirty="0" sz="900" spc="50"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80">
                <a:latin typeface="Arial"/>
                <a:cs typeface="Arial"/>
              </a:rPr>
              <a:t> </a:t>
            </a:r>
            <a:r>
              <a:rPr dirty="0" sz="900">
                <a:latin typeface="Liberation Serif"/>
                <a:cs typeface="Liberation Serif"/>
              </a:rPr>
              <a:t>is</a:t>
            </a:r>
            <a:r>
              <a:rPr dirty="0" sz="900" spc="-5">
                <a:latin typeface="Liberation Serif"/>
                <a:cs typeface="Liberation Serif"/>
              </a:rPr>
              <a:t> </a:t>
            </a:r>
            <a:r>
              <a:rPr dirty="0" sz="900">
                <a:latin typeface="Liberation Serif"/>
                <a:cs typeface="Liberation Serif"/>
              </a:rPr>
              <a:t>given by</a:t>
            </a:r>
            <a:r>
              <a:rPr dirty="0" sz="900" spc="-5">
                <a:latin typeface="Liberation Serif"/>
                <a:cs typeface="Liberation Serif"/>
              </a:rPr>
              <a:t> </a:t>
            </a:r>
            <a:r>
              <a:rPr dirty="0" sz="900">
                <a:latin typeface="Liberation Serif"/>
                <a:cs typeface="Liberation Serif"/>
              </a:rPr>
              <a:t>the value</a:t>
            </a:r>
            <a:endParaRPr sz="900">
              <a:latin typeface="Liberation Serif"/>
              <a:cs typeface="Liberation Serif"/>
            </a:endParaRPr>
          </a:p>
          <a:p>
            <a:pPr marL="2813685">
              <a:lnSpc>
                <a:spcPct val="100000"/>
              </a:lnSpc>
              <a:spcBef>
                <a:spcPts val="465"/>
              </a:spcBef>
            </a:pP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155">
                <a:latin typeface="Arial"/>
                <a:cs typeface="Arial"/>
              </a:rPr>
              <a:t> </a:t>
            </a:r>
            <a:r>
              <a:rPr dirty="0" sz="1050" spc="155">
                <a:latin typeface="Arial"/>
                <a:cs typeface="Arial"/>
              </a:rPr>
              <a:t>−</a:t>
            </a:r>
            <a:r>
              <a:rPr dirty="0" sz="1050" spc="-165">
                <a:latin typeface="Arial"/>
                <a:cs typeface="Arial"/>
              </a:rPr>
              <a:t> </a:t>
            </a:r>
            <a:r>
              <a:rPr dirty="0" sz="900" spc="60" i="1">
                <a:latin typeface="Trebuchet MS"/>
                <a:cs typeface="Trebuchet MS"/>
              </a:rPr>
              <a:t>f</a:t>
            </a:r>
            <a:r>
              <a:rPr dirty="0" sz="1050" spc="60">
                <a:latin typeface="Arial"/>
                <a:cs typeface="Arial"/>
              </a:rPr>
              <a:t>(</a:t>
            </a:r>
            <a:r>
              <a:rPr dirty="0" sz="900" spc="60" i="1">
                <a:latin typeface="Trebuchet MS"/>
                <a:cs typeface="Trebuchet MS"/>
              </a:rPr>
              <a:t>a</a:t>
            </a:r>
            <a:r>
              <a:rPr dirty="0" sz="1050" spc="60">
                <a:latin typeface="Arial"/>
                <a:cs typeface="Arial"/>
              </a:rPr>
              <a:t>)</a:t>
            </a:r>
            <a:endParaRPr sz="1050">
              <a:latin typeface="Arial"/>
              <a:cs typeface="Arial"/>
            </a:endParaRPr>
          </a:p>
        </p:txBody>
      </p:sp>
      <p:sp>
        <p:nvSpPr>
          <p:cNvPr id="27" name="object 27"/>
          <p:cNvSpPr txBox="1"/>
          <p:nvPr/>
        </p:nvSpPr>
        <p:spPr>
          <a:xfrm>
            <a:off x="4019573" y="6535569"/>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28" name="object 28"/>
          <p:cNvSpPr/>
          <p:nvPr/>
        </p:nvSpPr>
        <p:spPr>
          <a:xfrm>
            <a:off x="3640061" y="6545002"/>
            <a:ext cx="857885" cy="0"/>
          </a:xfrm>
          <a:custGeom>
            <a:avLst/>
            <a:gdLst/>
            <a:ahLst/>
            <a:cxnLst/>
            <a:rect l="l" t="t" r="r" b="b"/>
            <a:pathLst>
              <a:path w="857885" h="0">
                <a:moveTo>
                  <a:pt x="0" y="0"/>
                </a:moveTo>
                <a:lnTo>
                  <a:pt x="857688" y="0"/>
                </a:lnTo>
              </a:path>
            </a:pathLst>
          </a:custGeom>
          <a:ln w="9529">
            <a:solidFill>
              <a:srgbClr val="000000"/>
            </a:solidFill>
          </a:ln>
        </p:spPr>
        <p:txBody>
          <a:bodyPr wrap="square" lIns="0" tIns="0" rIns="0" bIns="0" rtlCol="0"/>
          <a:lstStyle/>
          <a:p/>
        </p:txBody>
      </p:sp>
      <p:sp>
        <p:nvSpPr>
          <p:cNvPr id="29" name="object 29"/>
          <p:cNvSpPr txBox="1"/>
          <p:nvPr/>
        </p:nvSpPr>
        <p:spPr>
          <a:xfrm>
            <a:off x="6308983" y="6433572"/>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(2.7.2)</a:t>
            </a:r>
            <a:endParaRPr sz="1050">
              <a:latin typeface="Arial"/>
              <a:cs typeface="Arial"/>
            </a:endParaRPr>
          </a:p>
        </p:txBody>
      </p:sp>
      <p:sp>
        <p:nvSpPr>
          <p:cNvPr id="30" name="object 30"/>
          <p:cNvSpPr txBox="1"/>
          <p:nvPr/>
        </p:nvSpPr>
        <p:spPr>
          <a:xfrm>
            <a:off x="4317534" y="7033955"/>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a:t>
            </a:r>
            <a:endParaRPr sz="1050">
              <a:latin typeface="Arial"/>
              <a:cs typeface="Arial"/>
            </a:endParaRPr>
          </a:p>
        </p:txBody>
      </p:sp>
      <p:sp>
        <p:nvSpPr>
          <p:cNvPr id="31" name="object 31"/>
          <p:cNvSpPr txBox="1"/>
          <p:nvPr/>
        </p:nvSpPr>
        <p:spPr>
          <a:xfrm>
            <a:off x="3174244" y="7053014"/>
            <a:ext cx="489584" cy="184150"/>
          </a:xfrm>
          <a:prstGeom prst="rect">
            <a:avLst/>
          </a:prstGeom>
        </p:spPr>
        <p:txBody>
          <a:bodyPr wrap="square" lIns="0" tIns="11430" rIns="0" bIns="0" rtlCol="0" vert="horz">
            <a:spAutoFit/>
          </a:bodyPr>
          <a:lstStyle/>
          <a:p>
            <a:pPr marL="12700">
              <a:lnSpc>
                <a:spcPct val="100000"/>
              </a:lnSpc>
              <a:spcBef>
                <a:spcPts val="90"/>
              </a:spcBef>
            </a:pPr>
            <a:r>
              <a:rPr dirty="0" baseline="9259" sz="1350" spc="52" i="1">
                <a:latin typeface="Trebuchet MS"/>
                <a:cs typeface="Trebuchet MS"/>
              </a:rPr>
              <a:t>AV</a:t>
            </a:r>
            <a:r>
              <a:rPr dirty="0" sz="700" spc="35">
                <a:latin typeface="Arial"/>
                <a:cs typeface="Arial"/>
              </a:rPr>
              <a:t>[</a:t>
            </a:r>
            <a:r>
              <a:rPr dirty="0" sz="650" spc="35" i="1">
                <a:latin typeface="Trebuchet MS"/>
                <a:cs typeface="Trebuchet MS"/>
              </a:rPr>
              <a:t>a</a:t>
            </a:r>
            <a:r>
              <a:rPr dirty="0" sz="700" spc="35">
                <a:latin typeface="Arial"/>
                <a:cs typeface="Arial"/>
              </a:rPr>
              <a:t>,</a:t>
            </a:r>
            <a:r>
              <a:rPr dirty="0" sz="650" spc="35" i="1">
                <a:latin typeface="Trebuchet MS"/>
                <a:cs typeface="Trebuchet MS"/>
              </a:rPr>
              <a:t>b</a:t>
            </a:r>
            <a:r>
              <a:rPr dirty="0" sz="700" spc="35">
                <a:latin typeface="Arial"/>
                <a:cs typeface="Arial"/>
              </a:rPr>
              <a:t>]</a:t>
            </a:r>
            <a:r>
              <a:rPr dirty="0" sz="700" spc="-15">
                <a:latin typeface="Arial"/>
                <a:cs typeface="Arial"/>
              </a:rPr>
              <a:t> </a:t>
            </a:r>
            <a:r>
              <a:rPr dirty="0" baseline="7936" sz="1575" spc="232">
                <a:latin typeface="Arial"/>
                <a:cs typeface="Arial"/>
              </a:rPr>
              <a:t>=</a:t>
            </a:r>
            <a:endParaRPr baseline="7936" sz="1575">
              <a:latin typeface="Arial"/>
              <a:cs typeface="Arial"/>
            </a:endParaRPr>
          </a:p>
        </p:txBody>
      </p:sp>
      <p:sp>
        <p:nvSpPr>
          <p:cNvPr id="32" name="object 32"/>
          <p:cNvSpPr txBox="1"/>
          <p:nvPr/>
        </p:nvSpPr>
        <p:spPr>
          <a:xfrm>
            <a:off x="848360" y="6658782"/>
            <a:ext cx="4163060" cy="464184"/>
          </a:xfrm>
          <a:prstGeom prst="rect">
            <a:avLst/>
          </a:prstGeom>
        </p:spPr>
        <p:txBody>
          <a:bodyPr wrap="square" lIns="0" tIns="71755" rIns="0" bIns="0" rtlCol="0" vert="horz">
            <a:spAutoFit/>
          </a:bodyPr>
          <a:lstStyle/>
          <a:p>
            <a:pPr marL="12700">
              <a:lnSpc>
                <a:spcPct val="100000"/>
              </a:lnSpc>
              <a:spcBef>
                <a:spcPts val="565"/>
              </a:spcBef>
            </a:pPr>
            <a:r>
              <a:rPr dirty="0" sz="900" spc="-5">
                <a:latin typeface="Liberation Serif"/>
                <a:cs typeface="Liberation Serif"/>
              </a:rPr>
              <a:t>Equivalently, </a:t>
            </a:r>
            <a:r>
              <a:rPr dirty="0" sz="900">
                <a:latin typeface="Liberation Serif"/>
                <a:cs typeface="Liberation Serif"/>
              </a:rPr>
              <a:t>if we want to consider the average rate of change of </a:t>
            </a:r>
            <a:r>
              <a:rPr dirty="0" sz="900" spc="120" i="1">
                <a:latin typeface="Trebuchet MS"/>
                <a:cs typeface="Trebuchet MS"/>
              </a:rPr>
              <a:t>f </a:t>
            </a:r>
            <a:r>
              <a:rPr dirty="0" sz="900">
                <a:latin typeface="Liberation Serif"/>
                <a:cs typeface="Liberation Serif"/>
              </a:rPr>
              <a:t>on </a:t>
            </a:r>
            <a:r>
              <a:rPr dirty="0" sz="1050" spc="10">
                <a:latin typeface="Arial"/>
                <a:cs typeface="Arial"/>
              </a:rPr>
              <a:t>[</a:t>
            </a:r>
            <a:r>
              <a:rPr dirty="0" sz="900" spc="10" i="1">
                <a:latin typeface="Trebuchet MS"/>
                <a:cs typeface="Trebuchet MS"/>
              </a:rPr>
              <a:t>a</a:t>
            </a:r>
            <a:r>
              <a:rPr dirty="0" sz="1050" spc="10">
                <a:latin typeface="Arial"/>
                <a:cs typeface="Arial"/>
              </a:rPr>
              <a:t>,</a:t>
            </a:r>
            <a:r>
              <a:rPr dirty="0" sz="1050" spc="-235">
                <a:latin typeface="Arial"/>
                <a:cs typeface="Arial"/>
              </a:rPr>
              <a:t> </a:t>
            </a:r>
            <a:r>
              <a:rPr dirty="0" sz="900" spc="-40" i="1">
                <a:latin typeface="Trebuchet MS"/>
                <a:cs typeface="Trebuchet MS"/>
              </a:rPr>
              <a:t>b</a:t>
            </a:r>
            <a:r>
              <a:rPr dirty="0" sz="1050" spc="-40">
                <a:latin typeface="Arial"/>
                <a:cs typeface="Arial"/>
              </a:rPr>
              <a:t>]</a:t>
            </a:r>
            <a:r>
              <a:rPr dirty="0" sz="900" spc="-40">
                <a:latin typeface="Liberation Serif"/>
                <a:cs typeface="Liberation Serif"/>
              </a:rPr>
              <a:t>, </a:t>
            </a:r>
            <a:r>
              <a:rPr dirty="0" sz="900">
                <a:latin typeface="Liberation Serif"/>
                <a:cs typeface="Liberation Serif"/>
              </a:rPr>
              <a:t>we compute</a:t>
            </a:r>
            <a:endParaRPr sz="900">
              <a:latin typeface="Liberation Serif"/>
              <a:cs typeface="Liberation Serif"/>
            </a:endParaRPr>
          </a:p>
          <a:p>
            <a:pPr algn="r" marR="716280">
              <a:lnSpc>
                <a:spcPct val="100000"/>
              </a:lnSpc>
              <a:spcBef>
                <a:spcPts val="465"/>
              </a:spcBef>
            </a:pPr>
            <a:r>
              <a:rPr dirty="0" sz="900" spc="35" i="1">
                <a:latin typeface="Trebuchet MS"/>
                <a:cs typeface="Trebuchet MS"/>
              </a:rPr>
              <a:t>f</a:t>
            </a:r>
            <a:r>
              <a:rPr dirty="0" sz="1050" spc="35">
                <a:latin typeface="Arial"/>
                <a:cs typeface="Arial"/>
              </a:rPr>
              <a:t>(</a:t>
            </a:r>
            <a:r>
              <a:rPr dirty="0" sz="900" spc="35" i="1">
                <a:latin typeface="Trebuchet MS"/>
                <a:cs typeface="Trebuchet MS"/>
              </a:rPr>
              <a:t>b</a:t>
            </a:r>
            <a:r>
              <a:rPr dirty="0" sz="1050" spc="35">
                <a:latin typeface="Arial"/>
                <a:cs typeface="Arial"/>
              </a:rPr>
              <a:t>)</a:t>
            </a:r>
            <a:r>
              <a:rPr dirty="0" sz="1050" spc="-195">
                <a:latin typeface="Arial"/>
                <a:cs typeface="Arial"/>
              </a:rPr>
              <a:t> </a:t>
            </a:r>
            <a:r>
              <a:rPr dirty="0" sz="1050" spc="155">
                <a:latin typeface="Arial"/>
                <a:cs typeface="Arial"/>
              </a:rPr>
              <a:t>−</a:t>
            </a:r>
            <a:r>
              <a:rPr dirty="0" sz="1050" spc="-204">
                <a:latin typeface="Arial"/>
                <a:cs typeface="Arial"/>
              </a:rPr>
              <a:t> </a:t>
            </a:r>
            <a:r>
              <a:rPr dirty="0" sz="900" spc="60" i="1">
                <a:latin typeface="Trebuchet MS"/>
                <a:cs typeface="Trebuchet MS"/>
              </a:rPr>
              <a:t>f</a:t>
            </a:r>
            <a:r>
              <a:rPr dirty="0" sz="1050" spc="60">
                <a:latin typeface="Arial"/>
                <a:cs typeface="Arial"/>
              </a:rPr>
              <a:t>(</a:t>
            </a:r>
            <a:r>
              <a:rPr dirty="0" sz="900" spc="60" i="1">
                <a:latin typeface="Trebuchet MS"/>
                <a:cs typeface="Trebuchet MS"/>
              </a:rPr>
              <a:t>a</a:t>
            </a:r>
            <a:r>
              <a:rPr dirty="0" sz="1050" spc="60">
                <a:latin typeface="Arial"/>
                <a:cs typeface="Arial"/>
              </a:rPr>
              <a:t>)</a:t>
            </a:r>
            <a:endParaRPr sz="1050">
              <a:latin typeface="Arial"/>
              <a:cs typeface="Arial"/>
            </a:endParaRPr>
          </a:p>
        </p:txBody>
      </p:sp>
      <p:sp>
        <p:nvSpPr>
          <p:cNvPr id="33" name="object 33"/>
          <p:cNvSpPr txBox="1"/>
          <p:nvPr/>
        </p:nvSpPr>
        <p:spPr>
          <a:xfrm>
            <a:off x="3862625" y="7119723"/>
            <a:ext cx="282575" cy="184150"/>
          </a:xfrm>
          <a:prstGeom prst="rect">
            <a:avLst/>
          </a:prstGeom>
        </p:spPr>
        <p:txBody>
          <a:bodyPr wrap="square" lIns="0" tIns="11430" rIns="0" bIns="0" rtlCol="0" vert="horz">
            <a:spAutoFit/>
          </a:bodyPr>
          <a:lstStyle/>
          <a:p>
            <a:pPr marL="12700">
              <a:lnSpc>
                <a:spcPct val="100000"/>
              </a:lnSpc>
              <a:spcBef>
                <a:spcPts val="90"/>
              </a:spcBef>
            </a:pPr>
            <a:r>
              <a:rPr dirty="0" sz="900" spc="-80" i="1">
                <a:latin typeface="Trebuchet MS"/>
                <a:cs typeface="Trebuchet MS"/>
              </a:rPr>
              <a:t>b </a:t>
            </a:r>
            <a:r>
              <a:rPr dirty="0" sz="1050" spc="155">
                <a:latin typeface="Arial"/>
                <a:cs typeface="Arial"/>
              </a:rPr>
              <a:t>−</a:t>
            </a:r>
            <a:r>
              <a:rPr dirty="0" sz="1050" spc="-254">
                <a:latin typeface="Arial"/>
                <a:cs typeface="Arial"/>
              </a:rPr>
              <a:t> </a:t>
            </a:r>
            <a:r>
              <a:rPr dirty="0" sz="900" spc="50" i="1">
                <a:latin typeface="Trebuchet MS"/>
                <a:cs typeface="Trebuchet MS"/>
              </a:rPr>
              <a:t>a</a:t>
            </a:r>
            <a:endParaRPr sz="900">
              <a:latin typeface="Trebuchet MS"/>
              <a:cs typeface="Trebuchet MS"/>
            </a:endParaRPr>
          </a:p>
        </p:txBody>
      </p:sp>
      <p:sp>
        <p:nvSpPr>
          <p:cNvPr id="34" name="object 34"/>
          <p:cNvSpPr/>
          <p:nvPr/>
        </p:nvSpPr>
        <p:spPr>
          <a:xfrm>
            <a:off x="3687710" y="7145384"/>
            <a:ext cx="629285" cy="0"/>
          </a:xfrm>
          <a:custGeom>
            <a:avLst/>
            <a:gdLst/>
            <a:ahLst/>
            <a:cxnLst/>
            <a:rect l="l" t="t" r="r" b="b"/>
            <a:pathLst>
              <a:path w="629285" h="0">
                <a:moveTo>
                  <a:pt x="0" y="0"/>
                </a:moveTo>
                <a:lnTo>
                  <a:pt x="628971" y="0"/>
                </a:lnTo>
              </a:path>
            </a:pathLst>
          </a:custGeom>
          <a:ln w="9529">
            <a:solidFill>
              <a:srgbClr val="000000"/>
            </a:solidFill>
          </a:ln>
        </p:spPr>
        <p:txBody>
          <a:bodyPr wrap="square" lIns="0" tIns="0" rIns="0" bIns="0" rtlCol="0"/>
          <a:lstStyle/>
          <a:p/>
        </p:txBody>
      </p:sp>
      <p:sp>
        <p:nvSpPr>
          <p:cNvPr id="35" name="object 35"/>
          <p:cNvSpPr txBox="1"/>
          <p:nvPr/>
        </p:nvSpPr>
        <p:spPr>
          <a:xfrm>
            <a:off x="6308983" y="7033955"/>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(2.7.3)</a:t>
            </a:r>
            <a:endParaRPr sz="1050">
              <a:latin typeface="Arial"/>
              <a:cs typeface="Arial"/>
            </a:endParaRPr>
          </a:p>
        </p:txBody>
      </p:sp>
      <p:sp>
        <p:nvSpPr>
          <p:cNvPr id="38" name="object 38"/>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9" name="object 39"/>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2.7.</a:t>
            </a:r>
            <a:fld id="{81D60167-4931-47E6-BA6A-407CBD079E47}" type="slidenum">
              <a:rPr dirty="0" spc="10"/>
              <a:t>1</a:t>
            </a:fld>
          </a:p>
        </p:txBody>
      </p:sp>
      <p:sp>
        <p:nvSpPr>
          <p:cNvPr id="40" name="object 40"/>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https://math.libretexts.org/link?4446</a:t>
            </a:r>
          </a:p>
        </p:txBody>
      </p:sp>
      <p:sp>
        <p:nvSpPr>
          <p:cNvPr id="36" name="object 36"/>
          <p:cNvSpPr txBox="1"/>
          <p:nvPr/>
        </p:nvSpPr>
        <p:spPr>
          <a:xfrm>
            <a:off x="772121" y="7361434"/>
            <a:ext cx="5928360" cy="800100"/>
          </a:xfrm>
          <a:prstGeom prst="rect">
            <a:avLst/>
          </a:prstGeom>
        </p:spPr>
        <p:txBody>
          <a:bodyPr wrap="square" lIns="0" tIns="55244" rIns="0" bIns="0" rtlCol="0" vert="horz">
            <a:spAutoFit/>
          </a:bodyPr>
          <a:lstStyle/>
          <a:p>
            <a:pPr marL="12700">
              <a:lnSpc>
                <a:spcPct val="100000"/>
              </a:lnSpc>
              <a:spcBef>
                <a:spcPts val="434"/>
              </a:spcBef>
            </a:pPr>
            <a:r>
              <a:rPr dirty="0" sz="900">
                <a:latin typeface="Liberation Serif"/>
                <a:cs typeface="Liberation Serif"/>
              </a:rPr>
              <a:t>It is essential to understand how the average rate of change of </a:t>
            </a:r>
            <a:r>
              <a:rPr dirty="0" sz="900" spc="120" i="1">
                <a:latin typeface="Trebuchet MS"/>
                <a:cs typeface="Trebuchet MS"/>
              </a:rPr>
              <a:t>f </a:t>
            </a:r>
            <a:r>
              <a:rPr dirty="0" sz="900">
                <a:latin typeface="Liberation Serif"/>
                <a:cs typeface="Liberation Serif"/>
              </a:rPr>
              <a:t>on an interval is connected to its</a:t>
            </a:r>
            <a:r>
              <a:rPr dirty="0" sz="900" spc="-125">
                <a:latin typeface="Liberation Serif"/>
                <a:cs typeface="Liberation Serif"/>
              </a:rPr>
              <a:t> </a:t>
            </a:r>
            <a:r>
              <a:rPr dirty="0" sz="900">
                <a:latin typeface="Liberation Serif"/>
                <a:cs typeface="Liberation Serif"/>
              </a:rPr>
              <a:t>graph.</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Preview </a:t>
            </a:r>
            <a:r>
              <a:rPr dirty="0" sz="1050" spc="5">
                <a:solidFill>
                  <a:srgbClr val="2E4E4E"/>
                </a:solidFill>
                <a:latin typeface="Liberation Sans"/>
                <a:cs typeface="Liberation Sans"/>
              </a:rPr>
              <a:t>Activity</a:t>
            </a:r>
            <a:r>
              <a:rPr dirty="0" sz="1050" spc="-5">
                <a:solidFill>
                  <a:srgbClr val="2E4E4E"/>
                </a:solidFill>
                <a:latin typeface="Liberation Sans"/>
                <a:cs typeface="Liberation Sans"/>
              </a:rPr>
              <a:t> </a:t>
            </a:r>
            <a:r>
              <a:rPr dirty="0" sz="1250" spc="-65">
                <a:solidFill>
                  <a:srgbClr val="2E4E4E"/>
                </a:solidFill>
                <a:latin typeface="Arial"/>
                <a:cs typeface="Arial"/>
              </a:rPr>
              <a:t>2.7.1</a:t>
            </a:r>
            <a:r>
              <a:rPr dirty="0" sz="1050" spc="-65">
                <a:solidFill>
                  <a:srgbClr val="2E4E4E"/>
                </a:solidFill>
                <a:latin typeface="Liberation Sans"/>
                <a:cs typeface="Liberation Sans"/>
              </a:rPr>
              <a:t>:</a:t>
            </a:r>
            <a:endParaRPr sz="1050">
              <a:latin typeface="Liberation Sans"/>
              <a:cs typeface="Liberation Sans"/>
            </a:endParaRPr>
          </a:p>
          <a:p>
            <a:pPr marL="88900" marR="5080">
              <a:lnSpc>
                <a:spcPts val="1200"/>
              </a:lnSpc>
              <a:spcBef>
                <a:spcPts val="370"/>
              </a:spcBef>
            </a:pPr>
            <a:r>
              <a:rPr dirty="0" sz="900">
                <a:latin typeface="Liberation Serif"/>
                <a:cs typeface="Liberation Serif"/>
              </a:rPr>
              <a:t>Suppose</a:t>
            </a:r>
            <a:r>
              <a:rPr dirty="0" sz="900" spc="-5">
                <a:latin typeface="Liberation Serif"/>
                <a:cs typeface="Liberation Serif"/>
              </a:rPr>
              <a:t> </a:t>
            </a:r>
            <a:r>
              <a:rPr dirty="0" sz="900">
                <a:latin typeface="Liberation Serif"/>
                <a:cs typeface="Liberation Serif"/>
              </a:rPr>
              <a:t>that</a:t>
            </a:r>
            <a:r>
              <a:rPr dirty="0" sz="900" spc="-10">
                <a:latin typeface="Liberation Serif"/>
                <a:cs typeface="Liberation Serif"/>
              </a:rPr>
              <a:t> </a:t>
            </a:r>
            <a:r>
              <a:rPr dirty="0" sz="900" spc="120" i="1">
                <a:latin typeface="Trebuchet MS"/>
                <a:cs typeface="Trebuchet MS"/>
              </a:rPr>
              <a:t>f</a:t>
            </a:r>
            <a:r>
              <a:rPr dirty="0" sz="900" spc="30" i="1">
                <a:latin typeface="Trebuchet MS"/>
                <a:cs typeface="Trebuchet MS"/>
              </a:rPr>
              <a:t> </a:t>
            </a:r>
            <a:r>
              <a:rPr dirty="0" sz="900">
                <a:latin typeface="Liberation Serif"/>
                <a:cs typeface="Liberation Serif"/>
              </a:rPr>
              <a:t>is the</a:t>
            </a:r>
            <a:r>
              <a:rPr dirty="0" sz="900" spc="-5">
                <a:latin typeface="Liberation Serif"/>
                <a:cs typeface="Liberation Serif"/>
              </a:rPr>
              <a:t> </a:t>
            </a:r>
            <a:r>
              <a:rPr dirty="0" sz="900">
                <a:latin typeface="Liberation Serif"/>
                <a:cs typeface="Liberation Serif"/>
              </a:rPr>
              <a:t>function given</a:t>
            </a:r>
            <a:r>
              <a:rPr dirty="0" sz="900" spc="-5">
                <a:latin typeface="Liberation Serif"/>
                <a:cs typeface="Liberation Serif"/>
              </a:rPr>
              <a:t> </a:t>
            </a:r>
            <a:r>
              <a:rPr dirty="0" sz="900">
                <a:latin typeface="Liberation Serif"/>
                <a:cs typeface="Liberation Serif"/>
              </a:rPr>
              <a:t>by</a:t>
            </a:r>
            <a:r>
              <a:rPr dirty="0" sz="900" spc="-5">
                <a:latin typeface="Liberation Serif"/>
                <a:cs typeface="Liberation Serif"/>
              </a:rPr>
              <a:t> </a:t>
            </a:r>
            <a:r>
              <a:rPr dirty="0" sz="900">
                <a:latin typeface="Liberation Serif"/>
                <a:cs typeface="Liberation Serif"/>
              </a:rPr>
              <a:t>the graph</a:t>
            </a:r>
            <a:r>
              <a:rPr dirty="0" sz="900" spc="-5">
                <a:latin typeface="Liberation Serif"/>
                <a:cs typeface="Liberation Serif"/>
              </a:rPr>
              <a:t> </a:t>
            </a:r>
            <a:r>
              <a:rPr dirty="0" sz="900">
                <a:latin typeface="Liberation Serif"/>
                <a:cs typeface="Liberation Serif"/>
              </a:rPr>
              <a:t>below</a:t>
            </a:r>
            <a:r>
              <a:rPr dirty="0" sz="900" spc="-5">
                <a:latin typeface="Liberation Serif"/>
                <a:cs typeface="Liberation Serif"/>
              </a:rPr>
              <a:t> </a:t>
            </a:r>
            <a:r>
              <a:rPr dirty="0" sz="900">
                <a:latin typeface="Liberation Serif"/>
                <a:cs typeface="Liberation Serif"/>
              </a:rPr>
              <a:t>and that</a:t>
            </a:r>
            <a:r>
              <a:rPr dirty="0" sz="900" spc="-10">
                <a:latin typeface="Liberation Serif"/>
                <a:cs typeface="Liberation Serif"/>
              </a:rPr>
              <a:t> </a:t>
            </a:r>
            <a:r>
              <a:rPr dirty="0" sz="900" spc="50" i="1">
                <a:latin typeface="Trebuchet MS"/>
                <a:cs typeface="Trebuchet MS"/>
              </a:rPr>
              <a:t>a</a:t>
            </a:r>
            <a:r>
              <a:rPr dirty="0" sz="900" spc="-60" i="1">
                <a:latin typeface="Trebuchet MS"/>
                <a:cs typeface="Trebuchet MS"/>
              </a:rPr>
              <a:t> </a:t>
            </a:r>
            <a:r>
              <a:rPr dirty="0" sz="900">
                <a:latin typeface="Liberation Serif"/>
                <a:cs typeface="Liberation Serif"/>
              </a:rPr>
              <a:t>and</a:t>
            </a:r>
            <a:r>
              <a:rPr dirty="0" sz="900" spc="-5">
                <a:latin typeface="Liberation Serif"/>
                <a:cs typeface="Liberation Serif"/>
              </a:rPr>
              <a:t> </a:t>
            </a:r>
            <a:r>
              <a:rPr dirty="0" sz="900" spc="50"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65" i="1">
                <a:latin typeface="Trebuchet MS"/>
                <a:cs typeface="Trebuchet MS"/>
              </a:rPr>
              <a:t>h</a:t>
            </a:r>
            <a:r>
              <a:rPr dirty="0" sz="900" spc="130" i="1">
                <a:latin typeface="Trebuchet MS"/>
                <a:cs typeface="Trebuchet MS"/>
              </a:rPr>
              <a:t> </a:t>
            </a:r>
            <a:r>
              <a:rPr dirty="0" sz="900">
                <a:latin typeface="Liberation Serif"/>
                <a:cs typeface="Liberation Serif"/>
              </a:rPr>
              <a:t>are the</a:t>
            </a:r>
            <a:r>
              <a:rPr dirty="0" sz="900" spc="-5">
                <a:latin typeface="Liberation Serif"/>
                <a:cs typeface="Liberation Serif"/>
              </a:rPr>
              <a:t> </a:t>
            </a:r>
            <a:r>
              <a:rPr dirty="0" sz="900">
                <a:latin typeface="Liberation Serif"/>
                <a:cs typeface="Liberation Serif"/>
              </a:rPr>
              <a:t>input</a:t>
            </a:r>
            <a:r>
              <a:rPr dirty="0" sz="900" spc="-5">
                <a:latin typeface="Liberation Serif"/>
                <a:cs typeface="Liberation Serif"/>
              </a:rPr>
              <a:t> </a:t>
            </a:r>
            <a:r>
              <a:rPr dirty="0" sz="900">
                <a:latin typeface="Liberation Serif"/>
                <a:cs typeface="Liberation Serif"/>
              </a:rPr>
              <a:t>values as</a:t>
            </a:r>
            <a:r>
              <a:rPr dirty="0" sz="900" spc="-5">
                <a:latin typeface="Liberation Serif"/>
                <a:cs typeface="Liberation Serif"/>
              </a:rPr>
              <a:t> </a:t>
            </a:r>
            <a:r>
              <a:rPr dirty="0" sz="900">
                <a:latin typeface="Liberation Serif"/>
                <a:cs typeface="Liberation Serif"/>
              </a:rPr>
              <a:t>labeled</a:t>
            </a:r>
            <a:r>
              <a:rPr dirty="0" sz="900" spc="-5">
                <a:latin typeface="Liberation Serif"/>
                <a:cs typeface="Liberation Serif"/>
              </a:rPr>
              <a:t> </a:t>
            </a:r>
            <a:r>
              <a:rPr dirty="0" sz="900">
                <a:latin typeface="Liberation Serif"/>
                <a:cs typeface="Liberation Serif"/>
              </a:rPr>
              <a:t>on the</a:t>
            </a:r>
            <a:r>
              <a:rPr dirty="0" sz="900" spc="-5">
                <a:latin typeface="Liberation Serif"/>
                <a:cs typeface="Liberation Serif"/>
              </a:rPr>
              <a:t> </a:t>
            </a:r>
            <a:r>
              <a:rPr dirty="0" sz="900">
                <a:latin typeface="Liberation Serif"/>
                <a:cs typeface="Liberation Serif"/>
              </a:rPr>
              <a:t>x-axis.</a:t>
            </a:r>
            <a:r>
              <a:rPr dirty="0" sz="900" spc="-5">
                <a:latin typeface="Liberation Serif"/>
                <a:cs typeface="Liberation Serif"/>
              </a:rPr>
              <a:t> </a:t>
            </a:r>
            <a:r>
              <a:rPr dirty="0" sz="900">
                <a:latin typeface="Liberation Serif"/>
                <a:cs typeface="Liberation Serif"/>
              </a:rPr>
              <a:t>Use  the graph in Figure </a:t>
            </a:r>
            <a:r>
              <a:rPr dirty="0" sz="1050" spc="-40">
                <a:latin typeface="Arial"/>
                <a:cs typeface="Arial"/>
              </a:rPr>
              <a:t>2.7.1 </a:t>
            </a:r>
            <a:r>
              <a:rPr dirty="0" sz="900">
                <a:latin typeface="Liberation Serif"/>
                <a:cs typeface="Liberation Serif"/>
              </a:rPr>
              <a:t>to answer the following</a:t>
            </a:r>
            <a:r>
              <a:rPr dirty="0" sz="900" spc="-70">
                <a:latin typeface="Liberation Serif"/>
                <a:cs typeface="Liberation Serif"/>
              </a:rPr>
              <a:t> </a:t>
            </a:r>
            <a:r>
              <a:rPr dirty="0" sz="900">
                <a:latin typeface="Liberation Serif"/>
                <a:cs typeface="Liberation Serif"/>
              </a:rPr>
              <a:t>questions.</a:t>
            </a:r>
            <a:endParaRPr sz="900">
              <a:latin typeface="Liberation Serif"/>
              <a:cs typeface="Liberation Serif"/>
            </a:endParaRPr>
          </a:p>
        </p:txBody>
      </p:sp>
      <p:sp>
        <p:nvSpPr>
          <p:cNvPr id="37" name="object 37"/>
          <p:cNvSpPr txBox="1"/>
          <p:nvPr/>
        </p:nvSpPr>
        <p:spPr>
          <a:xfrm>
            <a:off x="2413198" y="9911977"/>
            <a:ext cx="2730500" cy="184150"/>
          </a:xfrm>
          <a:prstGeom prst="rect">
            <a:avLst/>
          </a:prstGeom>
        </p:spPr>
        <p:txBody>
          <a:bodyPr wrap="square" lIns="0" tIns="11430" rIns="0" bIns="0" rtlCol="0" vert="horz">
            <a:spAutoFit/>
          </a:bodyPr>
          <a:lstStyle/>
          <a:p>
            <a:pPr marL="12700">
              <a:lnSpc>
                <a:spcPct val="100000"/>
              </a:lnSpc>
              <a:spcBef>
                <a:spcPts val="90"/>
              </a:spcBef>
            </a:pPr>
            <a:r>
              <a:rPr dirty="0" sz="900" spc="-5" b="1">
                <a:latin typeface="Liberation Serif"/>
                <a:cs typeface="Liberation Serif"/>
              </a:rPr>
              <a:t>Figure</a:t>
            </a:r>
            <a:r>
              <a:rPr dirty="0" sz="900" spc="-10" b="1">
                <a:latin typeface="Liberation Serif"/>
                <a:cs typeface="Liberation Serif"/>
              </a:rPr>
              <a:t> </a:t>
            </a:r>
            <a:r>
              <a:rPr dirty="0" sz="650" spc="150">
                <a:latin typeface="Arial"/>
                <a:cs typeface="Arial"/>
              </a:rPr>
              <a:t>2.7.1</a:t>
            </a:r>
            <a:r>
              <a:rPr dirty="0" sz="900" spc="150">
                <a:latin typeface="Liberation Serif"/>
                <a:cs typeface="Liberation Serif"/>
              </a:rPr>
              <a:t>:</a:t>
            </a:r>
            <a:r>
              <a:rPr dirty="0" sz="900" spc="-10">
                <a:latin typeface="Liberation Serif"/>
                <a:cs typeface="Liberation Serif"/>
              </a:rPr>
              <a:t> </a:t>
            </a:r>
            <a:r>
              <a:rPr dirty="0" sz="900">
                <a:latin typeface="Liberation Serif"/>
                <a:cs typeface="Liberation Serif"/>
              </a:rPr>
              <a:t>Plot</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40" i="1">
                <a:latin typeface="Trebuchet MS"/>
                <a:cs typeface="Trebuchet MS"/>
              </a:rPr>
              <a:t>y</a:t>
            </a:r>
            <a:r>
              <a:rPr dirty="0" sz="900" spc="-80" i="1">
                <a:latin typeface="Trebuchet MS"/>
                <a:cs typeface="Trebuchet MS"/>
              </a:rPr>
              <a:t> </a:t>
            </a:r>
            <a:r>
              <a:rPr dirty="0" sz="1050" spc="155">
                <a:latin typeface="Arial"/>
                <a:cs typeface="Arial"/>
              </a:rPr>
              <a:t>=</a:t>
            </a:r>
            <a:r>
              <a:rPr dirty="0" sz="1050" spc="-9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spc="220">
                <a:latin typeface="Arial"/>
                <a:cs typeface="Arial"/>
              </a:rPr>
              <a:t> </a:t>
            </a:r>
            <a:r>
              <a:rPr dirty="0" sz="900">
                <a:latin typeface="Liberation Serif"/>
                <a:cs typeface="Liberation Serif"/>
              </a:rPr>
              <a:t>for</a:t>
            </a:r>
            <a:r>
              <a:rPr dirty="0" sz="900" spc="-5">
                <a:latin typeface="Liberation Serif"/>
                <a:cs typeface="Liberation Serif"/>
              </a:rPr>
              <a:t> </a:t>
            </a:r>
            <a:r>
              <a:rPr dirty="0" sz="900">
                <a:latin typeface="Liberation Serif"/>
                <a:cs typeface="Liberation Serif"/>
              </a:rPr>
              <a:t>Preview</a:t>
            </a:r>
            <a:r>
              <a:rPr dirty="0" sz="900" spc="-5">
                <a:latin typeface="Liberation Serif"/>
                <a:cs typeface="Liberation Serif"/>
              </a:rPr>
              <a:t> </a:t>
            </a:r>
            <a:r>
              <a:rPr dirty="0" sz="900">
                <a:latin typeface="Liberation Serif"/>
                <a:cs typeface="Liberation Serif"/>
              </a:rPr>
              <a:t>Activity</a:t>
            </a:r>
            <a:r>
              <a:rPr dirty="0" sz="900" spc="-5">
                <a:latin typeface="Liberation Serif"/>
                <a:cs typeface="Liberation Serif"/>
              </a:rPr>
              <a:t> </a:t>
            </a:r>
            <a:r>
              <a:rPr dirty="0" sz="900">
                <a:latin typeface="Liberation Serif"/>
                <a:cs typeface="Liberation Serif"/>
              </a:rPr>
              <a:t>1.3.</a:t>
            </a:r>
            <a:endParaRPr sz="900">
              <a:latin typeface="Liberation Serif"/>
              <a:cs typeface="Liberation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901"/>
            <a:ext cx="5994400" cy="981710"/>
          </a:xfrm>
          <a:custGeom>
            <a:avLst/>
            <a:gdLst/>
            <a:ahLst/>
            <a:cxnLst/>
            <a:rect l="l" t="t" r="r" b="b"/>
            <a:pathLst>
              <a:path w="5994400" h="981710">
                <a:moveTo>
                  <a:pt x="5946743" y="981570"/>
                </a:moveTo>
                <a:lnTo>
                  <a:pt x="47566" y="981570"/>
                </a:lnTo>
                <a:lnTo>
                  <a:pt x="38141" y="980705"/>
                </a:lnTo>
                <a:lnTo>
                  <a:pt x="3488" y="952220"/>
                </a:lnTo>
                <a:lnTo>
                  <a:pt x="0" y="0"/>
                </a:lnTo>
                <a:lnTo>
                  <a:pt x="5994292" y="0"/>
                </a:lnTo>
                <a:lnTo>
                  <a:pt x="5994292" y="934019"/>
                </a:lnTo>
                <a:lnTo>
                  <a:pt x="5993426" y="943435"/>
                </a:lnTo>
                <a:lnTo>
                  <a:pt x="5964940" y="978089"/>
                </a:lnTo>
                <a:lnTo>
                  <a:pt x="5946743" y="981570"/>
                </a:lnTo>
                <a:close/>
              </a:path>
            </a:pathLst>
          </a:custGeom>
          <a:solidFill>
            <a:srgbClr val="560475">
              <a:alpha val="3138"/>
            </a:srgbClr>
          </a:solidFill>
        </p:spPr>
        <p:txBody>
          <a:bodyPr wrap="square" lIns="0" tIns="0" rIns="0" bIns="0" rtlCol="0"/>
          <a:lstStyle/>
          <a:p/>
        </p:txBody>
      </p:sp>
      <p:sp>
        <p:nvSpPr>
          <p:cNvPr id="3" name="object 3"/>
          <p:cNvSpPr/>
          <p:nvPr/>
        </p:nvSpPr>
        <p:spPr>
          <a:xfrm>
            <a:off x="790628" y="850901"/>
            <a:ext cx="5975350" cy="972185"/>
          </a:xfrm>
          <a:custGeom>
            <a:avLst/>
            <a:gdLst/>
            <a:ahLst/>
            <a:cxnLst/>
            <a:rect l="l" t="t" r="r" b="b"/>
            <a:pathLst>
              <a:path w="5975350" h="972185">
                <a:moveTo>
                  <a:pt x="5942163" y="972040"/>
                </a:moveTo>
                <a:lnTo>
                  <a:pt x="33064" y="972040"/>
                </a:lnTo>
                <a:lnTo>
                  <a:pt x="28201" y="971087"/>
                </a:lnTo>
                <a:lnTo>
                  <a:pt x="967" y="943831"/>
                </a:lnTo>
                <a:lnTo>
                  <a:pt x="0" y="938971"/>
                </a:lnTo>
                <a:lnTo>
                  <a:pt x="0" y="0"/>
                </a:lnTo>
                <a:lnTo>
                  <a:pt x="5975232" y="0"/>
                </a:lnTo>
                <a:lnTo>
                  <a:pt x="5975232" y="938971"/>
                </a:lnTo>
                <a:lnTo>
                  <a:pt x="5951703" y="969181"/>
                </a:lnTo>
                <a:lnTo>
                  <a:pt x="5942163" y="972040"/>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2785470"/>
            <a:ext cx="5994400" cy="1010285"/>
          </a:xfrm>
          <a:custGeom>
            <a:avLst/>
            <a:gdLst/>
            <a:ahLst/>
            <a:cxnLst/>
            <a:rect l="l" t="t" r="r" b="b"/>
            <a:pathLst>
              <a:path w="5994400" h="1010285">
                <a:moveTo>
                  <a:pt x="5946848" y="1010156"/>
                </a:moveTo>
                <a:lnTo>
                  <a:pt x="47443" y="1010156"/>
                </a:lnTo>
                <a:lnTo>
                  <a:pt x="38133" y="1009300"/>
                </a:lnTo>
                <a:lnTo>
                  <a:pt x="3480" y="980810"/>
                </a:lnTo>
                <a:lnTo>
                  <a:pt x="0" y="962594"/>
                </a:lnTo>
                <a:lnTo>
                  <a:pt x="0" y="47558"/>
                </a:lnTo>
                <a:lnTo>
                  <a:pt x="21287" y="7848"/>
                </a:lnTo>
                <a:lnTo>
                  <a:pt x="47641" y="0"/>
                </a:lnTo>
                <a:lnTo>
                  <a:pt x="5946651" y="0"/>
                </a:lnTo>
                <a:lnTo>
                  <a:pt x="5986435" y="21294"/>
                </a:lnTo>
                <a:lnTo>
                  <a:pt x="5994283" y="47558"/>
                </a:lnTo>
                <a:lnTo>
                  <a:pt x="5994283" y="962594"/>
                </a:lnTo>
                <a:lnTo>
                  <a:pt x="5972995" y="1002317"/>
                </a:lnTo>
                <a:lnTo>
                  <a:pt x="5946848" y="1010156"/>
                </a:lnTo>
                <a:close/>
              </a:path>
            </a:pathLst>
          </a:custGeom>
          <a:solidFill>
            <a:srgbClr val="CA1D07">
              <a:alpha val="3138"/>
            </a:srgbClr>
          </a:solidFill>
        </p:spPr>
        <p:txBody>
          <a:bodyPr wrap="square" lIns="0" tIns="0" rIns="0" bIns="0" rtlCol="0"/>
          <a:lstStyle/>
          <a:p/>
        </p:txBody>
      </p:sp>
      <p:sp>
        <p:nvSpPr>
          <p:cNvPr id="5" name="object 5"/>
          <p:cNvSpPr/>
          <p:nvPr/>
        </p:nvSpPr>
        <p:spPr>
          <a:xfrm>
            <a:off x="781098" y="2785470"/>
            <a:ext cx="5994400" cy="1010285"/>
          </a:xfrm>
          <a:custGeom>
            <a:avLst/>
            <a:gdLst/>
            <a:ahLst/>
            <a:cxnLst/>
            <a:rect l="l" t="t" r="r" b="b"/>
            <a:pathLst>
              <a:path w="5994400" h="1010285">
                <a:moveTo>
                  <a:pt x="5946660" y="1010174"/>
                </a:moveTo>
                <a:lnTo>
                  <a:pt x="47649" y="1010174"/>
                </a:lnTo>
                <a:lnTo>
                  <a:pt x="38141" y="1009300"/>
                </a:lnTo>
                <a:lnTo>
                  <a:pt x="3488" y="980810"/>
                </a:lnTo>
                <a:lnTo>
                  <a:pt x="0" y="962503"/>
                </a:lnTo>
                <a:lnTo>
                  <a:pt x="0" y="47638"/>
                </a:lnTo>
                <a:lnTo>
                  <a:pt x="21295" y="7848"/>
                </a:lnTo>
                <a:lnTo>
                  <a:pt x="47649" y="0"/>
                </a:lnTo>
                <a:lnTo>
                  <a:pt x="5946660" y="0"/>
                </a:lnTo>
                <a:lnTo>
                  <a:pt x="5956157" y="872"/>
                </a:lnTo>
                <a:lnTo>
                  <a:pt x="5964940" y="3488"/>
                </a:lnTo>
                <a:lnTo>
                  <a:pt x="5973003" y="7848"/>
                </a:lnTo>
                <a:lnTo>
                  <a:pt x="5975010" y="9519"/>
                </a:lnTo>
                <a:lnTo>
                  <a:pt x="42594" y="9519"/>
                </a:lnTo>
                <a:lnTo>
                  <a:pt x="37731" y="10472"/>
                </a:lnTo>
                <a:lnTo>
                  <a:pt x="10497" y="37727"/>
                </a:lnTo>
                <a:lnTo>
                  <a:pt x="9529" y="42587"/>
                </a:lnTo>
                <a:lnTo>
                  <a:pt x="9529" y="967557"/>
                </a:lnTo>
                <a:lnTo>
                  <a:pt x="33061" y="997767"/>
                </a:lnTo>
                <a:lnTo>
                  <a:pt x="42594" y="1000626"/>
                </a:lnTo>
                <a:lnTo>
                  <a:pt x="5975036" y="1000626"/>
                </a:lnTo>
                <a:lnTo>
                  <a:pt x="5973003" y="1002317"/>
                </a:lnTo>
                <a:lnTo>
                  <a:pt x="5964940" y="1006680"/>
                </a:lnTo>
                <a:lnTo>
                  <a:pt x="5956157" y="1009300"/>
                </a:lnTo>
                <a:lnTo>
                  <a:pt x="5946660" y="1010174"/>
                </a:lnTo>
                <a:close/>
              </a:path>
              <a:path w="5994400" h="1010285">
                <a:moveTo>
                  <a:pt x="5975036" y="1000626"/>
                </a:moveTo>
                <a:lnTo>
                  <a:pt x="5951693" y="1000626"/>
                </a:lnTo>
                <a:lnTo>
                  <a:pt x="5956563" y="999673"/>
                </a:lnTo>
                <a:lnTo>
                  <a:pt x="5961232" y="997767"/>
                </a:lnTo>
                <a:lnTo>
                  <a:pt x="5984762" y="967557"/>
                </a:lnTo>
                <a:lnTo>
                  <a:pt x="5984762" y="42587"/>
                </a:lnTo>
                <a:lnTo>
                  <a:pt x="5961232" y="12378"/>
                </a:lnTo>
                <a:lnTo>
                  <a:pt x="5951693" y="9519"/>
                </a:lnTo>
                <a:lnTo>
                  <a:pt x="5975010" y="9519"/>
                </a:lnTo>
                <a:lnTo>
                  <a:pt x="5994299" y="47638"/>
                </a:lnTo>
                <a:lnTo>
                  <a:pt x="5994300" y="962503"/>
                </a:lnTo>
                <a:lnTo>
                  <a:pt x="5993426" y="972018"/>
                </a:lnTo>
                <a:lnTo>
                  <a:pt x="5990806" y="980810"/>
                </a:lnTo>
                <a:lnTo>
                  <a:pt x="5986443" y="988876"/>
                </a:lnTo>
                <a:lnTo>
                  <a:pt x="5980340" y="996214"/>
                </a:lnTo>
                <a:lnTo>
                  <a:pt x="5975036" y="1000626"/>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2990351"/>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1095584" y="4405538"/>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5"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8" name="object 8"/>
          <p:cNvSpPr/>
          <p:nvPr/>
        </p:nvSpPr>
        <p:spPr>
          <a:xfrm>
            <a:off x="1095584" y="4710494"/>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5"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9" name="object 9"/>
          <p:cNvSpPr/>
          <p:nvPr/>
        </p:nvSpPr>
        <p:spPr>
          <a:xfrm>
            <a:off x="1095584" y="4862972"/>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5"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10" name="object 10"/>
          <p:cNvSpPr/>
          <p:nvPr/>
        </p:nvSpPr>
        <p:spPr>
          <a:xfrm>
            <a:off x="1095584" y="5206048"/>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5"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11" name="object 11"/>
          <p:cNvSpPr/>
          <p:nvPr/>
        </p:nvSpPr>
        <p:spPr>
          <a:xfrm>
            <a:off x="1095584" y="5568183"/>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5"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12" name="object 12"/>
          <p:cNvSpPr/>
          <p:nvPr/>
        </p:nvSpPr>
        <p:spPr>
          <a:xfrm>
            <a:off x="1362422" y="8789294"/>
            <a:ext cx="4831659" cy="1114998"/>
          </a:xfrm>
          <a:prstGeom prst="rect">
            <a:avLst/>
          </a:prstGeom>
          <a:blipFill>
            <a:blip r:embed="rId2" cstate="print"/>
            <a:stretch>
              <a:fillRect/>
            </a:stretch>
          </a:blipFill>
        </p:spPr>
        <p:txBody>
          <a:bodyPr wrap="square" lIns="0" tIns="0" rIns="0" bIns="0" rtlCol="0"/>
          <a:lstStyle/>
          <a:p/>
        </p:txBody>
      </p:sp>
      <p:sp>
        <p:nvSpPr>
          <p:cNvPr id="13" name="object 13"/>
          <p:cNvSpPr txBox="1"/>
          <p:nvPr/>
        </p:nvSpPr>
        <p:spPr>
          <a:xfrm>
            <a:off x="772121" y="820469"/>
            <a:ext cx="6011545" cy="2519045"/>
          </a:xfrm>
          <a:prstGeom prst="rect">
            <a:avLst/>
          </a:prstGeom>
        </p:spPr>
        <p:txBody>
          <a:bodyPr wrap="square" lIns="0" tIns="11430" rIns="0" bIns="0" rtlCol="0" vert="horz">
            <a:spAutoFit/>
          </a:bodyPr>
          <a:lstStyle/>
          <a:p>
            <a:pPr marL="534670" indent="-106680">
              <a:lnSpc>
                <a:spcPts val="1230"/>
              </a:lnSpc>
              <a:spcBef>
                <a:spcPts val="90"/>
              </a:spcBef>
              <a:buAutoNum type="alphaLcPeriod"/>
              <a:tabLst>
                <a:tab pos="535305" algn="l"/>
              </a:tabLst>
            </a:pPr>
            <a:r>
              <a:rPr dirty="0" sz="900">
                <a:latin typeface="Liberation Serif"/>
                <a:cs typeface="Liberation Serif"/>
              </a:rPr>
              <a:t>Locate</a:t>
            </a:r>
            <a:r>
              <a:rPr dirty="0" sz="900" spc="-5">
                <a:latin typeface="Liberation Serif"/>
                <a:cs typeface="Liberation Serif"/>
              </a:rPr>
              <a:t> </a:t>
            </a:r>
            <a:r>
              <a:rPr dirty="0" sz="900">
                <a:latin typeface="Liberation Serif"/>
                <a:cs typeface="Liberation Serif"/>
              </a:rPr>
              <a:t>and label the points</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85">
                <a:latin typeface="Arial"/>
                <a:cs typeface="Arial"/>
              </a:rPr>
              <a:t> </a:t>
            </a:r>
            <a:r>
              <a:rPr dirty="0" sz="900">
                <a:latin typeface="Liberation Serif"/>
                <a:cs typeface="Liberation Serif"/>
              </a:rPr>
              <a:t>and</a:t>
            </a:r>
            <a:r>
              <a:rPr dirty="0" sz="900" spc="-5">
                <a:latin typeface="Liberation Serif"/>
                <a:cs typeface="Liberation Serif"/>
              </a:rPr>
              <a:t> </a:t>
            </a:r>
            <a:r>
              <a:rPr dirty="0" sz="1050" spc="35">
                <a:latin typeface="Arial"/>
                <a:cs typeface="Arial"/>
              </a:rPr>
              <a:t>(</a:t>
            </a:r>
            <a:r>
              <a:rPr dirty="0" sz="900" spc="35"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35" i="1">
                <a:latin typeface="Trebuchet MS"/>
                <a:cs typeface="Trebuchet MS"/>
              </a:rPr>
              <a:t>h</a:t>
            </a:r>
            <a:r>
              <a:rPr dirty="0" sz="1050" spc="35">
                <a:latin typeface="Arial"/>
                <a:cs typeface="Arial"/>
              </a:rPr>
              <a:t>,</a:t>
            </a:r>
            <a:r>
              <a:rPr dirty="0" sz="1050" spc="-12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0" i="1">
                <a:latin typeface="Trebuchet MS"/>
                <a:cs typeface="Trebuchet MS"/>
              </a:rPr>
              <a:t> </a:t>
            </a:r>
            <a:r>
              <a:rPr dirty="0" sz="1050" spc="155">
                <a:latin typeface="Arial"/>
                <a:cs typeface="Arial"/>
              </a:rPr>
              <a:t>+</a:t>
            </a:r>
            <a:r>
              <a:rPr dirty="0" sz="1050" spc="-165">
                <a:latin typeface="Arial"/>
                <a:cs typeface="Arial"/>
              </a:rPr>
              <a:t> </a:t>
            </a:r>
            <a:r>
              <a:rPr dirty="0" sz="900" spc="50" i="1">
                <a:latin typeface="Trebuchet MS"/>
                <a:cs typeface="Trebuchet MS"/>
              </a:rPr>
              <a:t>h</a:t>
            </a:r>
            <a:r>
              <a:rPr dirty="0" sz="1050" spc="50">
                <a:latin typeface="Arial"/>
                <a:cs typeface="Arial"/>
              </a:rPr>
              <a:t>))</a:t>
            </a:r>
            <a:r>
              <a:rPr dirty="0" sz="1050" spc="345">
                <a:latin typeface="Arial"/>
                <a:cs typeface="Arial"/>
              </a:rPr>
              <a:t> </a:t>
            </a:r>
            <a:r>
              <a:rPr dirty="0" sz="900">
                <a:latin typeface="Liberation Serif"/>
                <a:cs typeface="Liberation Serif"/>
              </a:rPr>
              <a:t>on the graph.</a:t>
            </a:r>
            <a:endParaRPr sz="900">
              <a:latin typeface="Liberation Serif"/>
              <a:cs typeface="Liberation Serif"/>
            </a:endParaRPr>
          </a:p>
          <a:p>
            <a:pPr marL="534670" marR="87630" indent="-116205">
              <a:lnSpc>
                <a:spcPts val="1200"/>
              </a:lnSpc>
              <a:spcBef>
                <a:spcPts val="60"/>
              </a:spcBef>
              <a:buAutoNum type="alphaLcPeriod"/>
              <a:tabLst>
                <a:tab pos="535305" algn="l"/>
              </a:tabLst>
            </a:pPr>
            <a:r>
              <a:rPr dirty="0" sz="900">
                <a:latin typeface="Liberation Serif"/>
                <a:cs typeface="Liberation Serif"/>
              </a:rPr>
              <a:t>Construct</a:t>
            </a:r>
            <a:r>
              <a:rPr dirty="0" sz="900" spc="5">
                <a:latin typeface="Liberation Serif"/>
                <a:cs typeface="Liberation Serif"/>
              </a:rPr>
              <a:t> </a:t>
            </a:r>
            <a:r>
              <a:rPr dirty="0" sz="900">
                <a:latin typeface="Liberation Serif"/>
                <a:cs typeface="Liberation Serif"/>
              </a:rPr>
              <a:t>a</a:t>
            </a:r>
            <a:r>
              <a:rPr dirty="0" sz="900" spc="10">
                <a:latin typeface="Liberation Serif"/>
                <a:cs typeface="Liberation Serif"/>
              </a:rPr>
              <a:t> </a:t>
            </a:r>
            <a:r>
              <a:rPr dirty="0" sz="900">
                <a:latin typeface="Liberation Serif"/>
                <a:cs typeface="Liberation Serif"/>
              </a:rPr>
              <a:t>right</a:t>
            </a:r>
            <a:r>
              <a:rPr dirty="0" sz="900" spc="5">
                <a:latin typeface="Liberation Serif"/>
                <a:cs typeface="Liberation Serif"/>
              </a:rPr>
              <a:t> </a:t>
            </a:r>
            <a:r>
              <a:rPr dirty="0" sz="900">
                <a:latin typeface="Liberation Serif"/>
                <a:cs typeface="Liberation Serif"/>
              </a:rPr>
              <a:t>triangle</a:t>
            </a:r>
            <a:r>
              <a:rPr dirty="0" sz="900" spc="10">
                <a:latin typeface="Liberation Serif"/>
                <a:cs typeface="Liberation Serif"/>
              </a:rPr>
              <a:t> </a:t>
            </a:r>
            <a:r>
              <a:rPr dirty="0" sz="900">
                <a:latin typeface="Liberation Serif"/>
                <a:cs typeface="Liberation Serif"/>
              </a:rPr>
              <a:t>whose</a:t>
            </a:r>
            <a:r>
              <a:rPr dirty="0" sz="900" spc="5">
                <a:latin typeface="Liberation Serif"/>
                <a:cs typeface="Liberation Serif"/>
              </a:rPr>
              <a:t> </a:t>
            </a:r>
            <a:r>
              <a:rPr dirty="0" sz="900">
                <a:latin typeface="Liberation Serif"/>
                <a:cs typeface="Liberation Serif"/>
              </a:rPr>
              <a:t>hypotenuse</a:t>
            </a:r>
            <a:r>
              <a:rPr dirty="0" sz="900" spc="10">
                <a:latin typeface="Liberation Serif"/>
                <a:cs typeface="Liberation Serif"/>
              </a:rPr>
              <a:t> </a:t>
            </a:r>
            <a:r>
              <a:rPr dirty="0" sz="900">
                <a:latin typeface="Liberation Serif"/>
                <a:cs typeface="Liberation Serif"/>
              </a:rPr>
              <a:t>is</a:t>
            </a:r>
            <a:r>
              <a:rPr dirty="0" sz="900" spc="10">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line</a:t>
            </a:r>
            <a:r>
              <a:rPr dirty="0" sz="900" spc="10">
                <a:latin typeface="Liberation Serif"/>
                <a:cs typeface="Liberation Serif"/>
              </a:rPr>
              <a:t> </a:t>
            </a:r>
            <a:r>
              <a:rPr dirty="0" sz="900">
                <a:latin typeface="Liberation Serif"/>
                <a:cs typeface="Liberation Serif"/>
              </a:rPr>
              <a:t>segment</a:t>
            </a:r>
            <a:r>
              <a:rPr dirty="0" sz="900" spc="5">
                <a:latin typeface="Liberation Serif"/>
                <a:cs typeface="Liberation Serif"/>
              </a:rPr>
              <a:t> </a:t>
            </a:r>
            <a:r>
              <a:rPr dirty="0" sz="900">
                <a:latin typeface="Liberation Serif"/>
                <a:cs typeface="Liberation Serif"/>
              </a:rPr>
              <a:t>from</a:t>
            </a:r>
            <a:r>
              <a:rPr dirty="0" sz="900" spc="10">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80">
                <a:latin typeface="Arial"/>
                <a:cs typeface="Arial"/>
              </a:rPr>
              <a:t> </a:t>
            </a:r>
            <a:r>
              <a:rPr dirty="0" sz="900">
                <a:latin typeface="Liberation Serif"/>
                <a:cs typeface="Liberation Serif"/>
              </a:rPr>
              <a:t>to</a:t>
            </a:r>
            <a:r>
              <a:rPr dirty="0" sz="900" spc="-5">
                <a:latin typeface="Liberation Serif"/>
                <a:cs typeface="Liberation Serif"/>
              </a:rPr>
              <a:t> </a:t>
            </a:r>
            <a:r>
              <a:rPr dirty="0" sz="1050" spc="35">
                <a:latin typeface="Arial"/>
                <a:cs typeface="Arial"/>
              </a:rPr>
              <a:t>(</a:t>
            </a:r>
            <a:r>
              <a:rPr dirty="0" sz="900" spc="35"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12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50" i="1">
                <a:latin typeface="Trebuchet MS"/>
                <a:cs typeface="Trebuchet MS"/>
              </a:rPr>
              <a:t>h</a:t>
            </a:r>
            <a:r>
              <a:rPr dirty="0" sz="1050" spc="50">
                <a:latin typeface="Arial"/>
                <a:cs typeface="Arial"/>
              </a:rPr>
              <a:t>))</a:t>
            </a:r>
            <a:r>
              <a:rPr dirty="0" sz="1050" spc="125">
                <a:latin typeface="Arial"/>
                <a:cs typeface="Arial"/>
              </a:rPr>
              <a:t> </a:t>
            </a:r>
            <a:r>
              <a:rPr dirty="0" sz="900">
                <a:latin typeface="Liberation Serif"/>
                <a:cs typeface="Liberation Serif"/>
              </a:rPr>
              <a:t>.</a:t>
            </a:r>
            <a:r>
              <a:rPr dirty="0" sz="900" spc="20">
                <a:latin typeface="Liberation Serif"/>
                <a:cs typeface="Liberation Serif"/>
              </a:rPr>
              <a:t> </a:t>
            </a:r>
            <a:r>
              <a:rPr dirty="0" sz="900">
                <a:latin typeface="Liberation Serif"/>
                <a:cs typeface="Liberation Serif"/>
              </a:rPr>
              <a:t>What</a:t>
            </a:r>
            <a:r>
              <a:rPr dirty="0" sz="900" spc="25">
                <a:latin typeface="Liberation Serif"/>
                <a:cs typeface="Liberation Serif"/>
              </a:rPr>
              <a:t> </a:t>
            </a:r>
            <a:r>
              <a:rPr dirty="0" sz="900">
                <a:latin typeface="Liberation Serif"/>
                <a:cs typeface="Liberation Serif"/>
              </a:rPr>
              <a:t>are</a:t>
            </a:r>
            <a:r>
              <a:rPr dirty="0" sz="900" spc="20">
                <a:latin typeface="Liberation Serif"/>
                <a:cs typeface="Liberation Serif"/>
              </a:rPr>
              <a:t> </a:t>
            </a:r>
            <a:r>
              <a:rPr dirty="0" sz="900">
                <a:latin typeface="Liberation Serif"/>
                <a:cs typeface="Liberation Serif"/>
              </a:rPr>
              <a:t>the  lengths of the respective legs of this</a:t>
            </a:r>
            <a:r>
              <a:rPr dirty="0" sz="900" spc="-10">
                <a:latin typeface="Liberation Serif"/>
                <a:cs typeface="Liberation Serif"/>
              </a:rPr>
              <a:t> </a:t>
            </a:r>
            <a:r>
              <a:rPr dirty="0" sz="900">
                <a:latin typeface="Liberation Serif"/>
                <a:cs typeface="Liberation Serif"/>
              </a:rPr>
              <a:t>triangle?</a:t>
            </a:r>
            <a:endParaRPr sz="900">
              <a:latin typeface="Liberation Serif"/>
              <a:cs typeface="Liberation Serif"/>
            </a:endParaRPr>
          </a:p>
          <a:p>
            <a:pPr marL="534670" indent="-106680">
              <a:lnSpc>
                <a:spcPts val="1170"/>
              </a:lnSpc>
              <a:buAutoNum type="alphaLcPeriod"/>
              <a:tabLst>
                <a:tab pos="535305" algn="l"/>
              </a:tabLst>
            </a:pPr>
            <a:r>
              <a:rPr dirty="0" sz="900">
                <a:latin typeface="Liberation Serif"/>
                <a:cs typeface="Liberation Serif"/>
              </a:rPr>
              <a:t>What</a:t>
            </a:r>
            <a:r>
              <a:rPr dirty="0" sz="900" spc="-5">
                <a:latin typeface="Liberation Serif"/>
                <a:cs typeface="Liberation Serif"/>
              </a:rPr>
              <a:t> </a:t>
            </a:r>
            <a:r>
              <a:rPr dirty="0" sz="900">
                <a:latin typeface="Liberation Serif"/>
                <a:cs typeface="Liberation Serif"/>
              </a:rPr>
              <a:t>is the slope of the</a:t>
            </a:r>
            <a:r>
              <a:rPr dirty="0" sz="900" spc="-5">
                <a:latin typeface="Liberation Serif"/>
                <a:cs typeface="Liberation Serif"/>
              </a:rPr>
              <a:t> </a:t>
            </a:r>
            <a:r>
              <a:rPr dirty="0" sz="900">
                <a:latin typeface="Liberation Serif"/>
                <a:cs typeface="Liberation Serif"/>
              </a:rPr>
              <a:t>line that connects the points</a:t>
            </a:r>
            <a:r>
              <a:rPr dirty="0" sz="900" spc="-10">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5" i="1">
                <a:latin typeface="Trebuchet MS"/>
                <a:cs typeface="Trebuchet MS"/>
              </a:rPr>
              <a:t>f</a:t>
            </a:r>
            <a:r>
              <a:rPr dirty="0" sz="1050" spc="55">
                <a:latin typeface="Arial"/>
                <a:cs typeface="Arial"/>
              </a:rPr>
              <a:t>(</a:t>
            </a:r>
            <a:r>
              <a:rPr dirty="0" sz="900" spc="55" i="1">
                <a:latin typeface="Trebuchet MS"/>
                <a:cs typeface="Trebuchet MS"/>
              </a:rPr>
              <a:t>a</a:t>
            </a:r>
            <a:r>
              <a:rPr dirty="0" sz="1050" spc="55">
                <a:latin typeface="Arial"/>
                <a:cs typeface="Arial"/>
              </a:rPr>
              <a:t>))</a:t>
            </a:r>
            <a:r>
              <a:rPr dirty="0" sz="1050" spc="80">
                <a:latin typeface="Arial"/>
                <a:cs typeface="Arial"/>
              </a:rPr>
              <a:t> </a:t>
            </a:r>
            <a:r>
              <a:rPr dirty="0" sz="900">
                <a:latin typeface="Liberation Serif"/>
                <a:cs typeface="Liberation Serif"/>
              </a:rPr>
              <a:t>and</a:t>
            </a:r>
            <a:r>
              <a:rPr dirty="0" sz="900" spc="-5">
                <a:latin typeface="Liberation Serif"/>
                <a:cs typeface="Liberation Serif"/>
              </a:rPr>
              <a:t> </a:t>
            </a:r>
            <a:r>
              <a:rPr dirty="0" sz="1050" spc="35">
                <a:latin typeface="Arial"/>
                <a:cs typeface="Arial"/>
              </a:rPr>
              <a:t>(</a:t>
            </a:r>
            <a:r>
              <a:rPr dirty="0" sz="900" spc="35"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35" i="1">
                <a:latin typeface="Trebuchet MS"/>
                <a:cs typeface="Trebuchet MS"/>
              </a:rPr>
              <a:t>h</a:t>
            </a:r>
            <a:r>
              <a:rPr dirty="0" sz="1050" spc="35">
                <a:latin typeface="Arial"/>
                <a:cs typeface="Arial"/>
              </a:rPr>
              <a:t>,</a:t>
            </a:r>
            <a:r>
              <a:rPr dirty="0" sz="1050" spc="-12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0" i="1">
                <a:latin typeface="Trebuchet MS"/>
                <a:cs typeface="Trebuchet MS"/>
              </a:rPr>
              <a:t> </a:t>
            </a:r>
            <a:r>
              <a:rPr dirty="0" sz="1050" spc="155">
                <a:latin typeface="Arial"/>
                <a:cs typeface="Arial"/>
              </a:rPr>
              <a:t>+</a:t>
            </a:r>
            <a:r>
              <a:rPr dirty="0" sz="1050" spc="-165">
                <a:latin typeface="Arial"/>
                <a:cs typeface="Arial"/>
              </a:rPr>
              <a:t> </a:t>
            </a:r>
            <a:r>
              <a:rPr dirty="0" sz="900" spc="50" i="1">
                <a:latin typeface="Trebuchet MS"/>
                <a:cs typeface="Trebuchet MS"/>
              </a:rPr>
              <a:t>h</a:t>
            </a:r>
            <a:r>
              <a:rPr dirty="0" sz="1050" spc="50">
                <a:latin typeface="Arial"/>
                <a:cs typeface="Arial"/>
              </a:rPr>
              <a:t>))</a:t>
            </a:r>
            <a:r>
              <a:rPr dirty="0" sz="1050" spc="114">
                <a:latin typeface="Arial"/>
                <a:cs typeface="Arial"/>
              </a:rPr>
              <a:t> </a:t>
            </a:r>
            <a:r>
              <a:rPr dirty="0" sz="900">
                <a:latin typeface="Liberation Serif"/>
                <a:cs typeface="Liberation Serif"/>
              </a:rPr>
              <a:t>?</a:t>
            </a:r>
            <a:endParaRPr sz="900">
              <a:latin typeface="Liberation Serif"/>
              <a:cs typeface="Liberation Serif"/>
            </a:endParaRPr>
          </a:p>
          <a:p>
            <a:pPr marL="534670" marR="84455" indent="-116205">
              <a:lnSpc>
                <a:spcPts val="1200"/>
              </a:lnSpc>
              <a:spcBef>
                <a:spcPts val="30"/>
              </a:spcBef>
              <a:buAutoNum type="alphaLcPeriod"/>
              <a:tabLst>
                <a:tab pos="535305" algn="l"/>
              </a:tabLst>
            </a:pPr>
            <a:r>
              <a:rPr dirty="0" sz="900" spc="-10">
                <a:latin typeface="Liberation Serif"/>
                <a:cs typeface="Liberation Serif"/>
              </a:rPr>
              <a:t>Write </a:t>
            </a:r>
            <a:r>
              <a:rPr dirty="0" sz="900">
                <a:latin typeface="Liberation Serif"/>
                <a:cs typeface="Liberation Serif"/>
              </a:rPr>
              <a:t>a meaningful sentence that explains how the average rate of change of the function on a given interval and the  slope of a related line are</a:t>
            </a:r>
            <a:r>
              <a:rPr dirty="0" sz="900" spc="-5">
                <a:latin typeface="Liberation Serif"/>
                <a:cs typeface="Liberation Serif"/>
              </a:rPr>
              <a:t> </a:t>
            </a:r>
            <a:r>
              <a:rPr dirty="0" sz="900">
                <a:latin typeface="Liberation Serif"/>
                <a:cs typeface="Liberation Serif"/>
              </a:rPr>
              <a:t>connected.</a:t>
            </a:r>
            <a:endParaRPr sz="900">
              <a:latin typeface="Liberation Serif"/>
              <a:cs typeface="Liberation Serif"/>
            </a:endParaRPr>
          </a:p>
          <a:p>
            <a:pPr>
              <a:lnSpc>
                <a:spcPct val="100000"/>
              </a:lnSpc>
              <a:spcBef>
                <a:spcPts val="15"/>
              </a:spcBef>
            </a:pPr>
            <a:endParaRPr sz="1150">
              <a:latin typeface="Times New Roman"/>
              <a:cs typeface="Times New Roman"/>
            </a:endParaRPr>
          </a:p>
          <a:p>
            <a:pPr marL="12700">
              <a:lnSpc>
                <a:spcPct val="100000"/>
              </a:lnSpc>
            </a:pPr>
            <a:r>
              <a:rPr dirty="0" sz="1050">
                <a:solidFill>
                  <a:srgbClr val="1279C2"/>
                </a:solidFill>
                <a:latin typeface="Liberation Sans"/>
                <a:cs typeface="Liberation Sans"/>
              </a:rPr>
              <a:t>THE </a:t>
            </a:r>
            <a:r>
              <a:rPr dirty="0" sz="1050" spc="-20">
                <a:solidFill>
                  <a:srgbClr val="1279C2"/>
                </a:solidFill>
                <a:latin typeface="Liberation Sans"/>
                <a:cs typeface="Liberation Sans"/>
              </a:rPr>
              <a:t>DERIVATIVE </a:t>
            </a:r>
            <a:r>
              <a:rPr dirty="0" sz="1050">
                <a:solidFill>
                  <a:srgbClr val="1279C2"/>
                </a:solidFill>
                <a:latin typeface="Liberation Sans"/>
                <a:cs typeface="Liberation Sans"/>
              </a:rPr>
              <a:t>OF A FUNCTION </a:t>
            </a:r>
            <a:r>
              <a:rPr dirty="0" sz="1050" spc="-40">
                <a:solidFill>
                  <a:srgbClr val="1279C2"/>
                </a:solidFill>
                <a:latin typeface="Liberation Sans"/>
                <a:cs typeface="Liberation Sans"/>
              </a:rPr>
              <a:t>AT </a:t>
            </a:r>
            <a:r>
              <a:rPr dirty="0" sz="1050">
                <a:solidFill>
                  <a:srgbClr val="1279C2"/>
                </a:solidFill>
                <a:latin typeface="Liberation Sans"/>
                <a:cs typeface="Liberation Sans"/>
              </a:rPr>
              <a:t>A POINT</a:t>
            </a:r>
            <a:endParaRPr sz="1050">
              <a:latin typeface="Liberation Sans"/>
              <a:cs typeface="Liberation Sans"/>
            </a:endParaRPr>
          </a:p>
          <a:p>
            <a:pPr algn="just" marL="12700" marR="5080">
              <a:lnSpc>
                <a:spcPct val="106500"/>
              </a:lnSpc>
              <a:spcBef>
                <a:spcPts val="245"/>
              </a:spcBef>
            </a:pPr>
            <a:r>
              <a:rPr dirty="0" sz="900">
                <a:latin typeface="Liberation Serif"/>
                <a:cs typeface="Liberation Serif"/>
              </a:rPr>
              <a:t>Just as we defined instantaneous velocity in terms of average </a:t>
            </a:r>
            <a:r>
              <a:rPr dirty="0" sz="900" spc="-10">
                <a:latin typeface="Liberation Serif"/>
                <a:cs typeface="Liberation Serif"/>
              </a:rPr>
              <a:t>velocity, </a:t>
            </a:r>
            <a:r>
              <a:rPr dirty="0" sz="900">
                <a:latin typeface="Liberation Serif"/>
                <a:cs typeface="Liberation Serif"/>
              </a:rPr>
              <a:t>we now define the instantaneous rate of change of a  function at a point in terms of the average rate of change of the function </a:t>
            </a:r>
            <a:r>
              <a:rPr dirty="0" sz="900" spc="120" i="1">
                <a:latin typeface="Trebuchet MS"/>
                <a:cs typeface="Trebuchet MS"/>
              </a:rPr>
              <a:t>f </a:t>
            </a:r>
            <a:r>
              <a:rPr dirty="0" sz="900">
                <a:latin typeface="Liberation Serif"/>
                <a:cs typeface="Liberation Serif"/>
              </a:rPr>
              <a:t>over related intervals. In addition, we give a special  name to “the instantaneous rate of change of </a:t>
            </a:r>
            <a:r>
              <a:rPr dirty="0" sz="900" spc="120" i="1">
                <a:latin typeface="Trebuchet MS"/>
                <a:cs typeface="Trebuchet MS"/>
              </a:rPr>
              <a:t>f </a:t>
            </a:r>
            <a:r>
              <a:rPr dirty="0" sz="900">
                <a:latin typeface="Liberation Serif"/>
                <a:cs typeface="Liberation Serif"/>
              </a:rPr>
              <a:t>at </a:t>
            </a:r>
            <a:r>
              <a:rPr dirty="0" sz="900" spc="10" i="1">
                <a:latin typeface="Trebuchet MS"/>
                <a:cs typeface="Trebuchet MS"/>
              </a:rPr>
              <a:t>a</a:t>
            </a:r>
            <a:r>
              <a:rPr dirty="0" sz="900" spc="10">
                <a:latin typeface="Liberation Serif"/>
                <a:cs typeface="Liberation Serif"/>
              </a:rPr>
              <a:t>,” </a:t>
            </a:r>
            <a:r>
              <a:rPr dirty="0" sz="900">
                <a:latin typeface="Liberation Serif"/>
                <a:cs typeface="Liberation Serif"/>
              </a:rPr>
              <a:t>calling this quantity “the </a:t>
            </a:r>
            <a:r>
              <a:rPr dirty="0" sz="900" i="1">
                <a:latin typeface="Liberation Serif"/>
                <a:cs typeface="Liberation Serif"/>
              </a:rPr>
              <a:t>derivative </a:t>
            </a:r>
            <a:r>
              <a:rPr dirty="0" sz="900">
                <a:latin typeface="Liberation Serif"/>
                <a:cs typeface="Liberation Serif"/>
              </a:rPr>
              <a:t>of </a:t>
            </a:r>
            <a:r>
              <a:rPr dirty="0" sz="900" spc="120" i="1">
                <a:latin typeface="Trebuchet MS"/>
                <a:cs typeface="Trebuchet MS"/>
              </a:rPr>
              <a:t>f </a:t>
            </a:r>
            <a:r>
              <a:rPr dirty="0" sz="900">
                <a:latin typeface="Liberation Serif"/>
                <a:cs typeface="Liberation Serif"/>
              </a:rPr>
              <a:t>at </a:t>
            </a:r>
            <a:r>
              <a:rPr dirty="0" sz="900" spc="10" i="1">
                <a:latin typeface="Trebuchet MS"/>
                <a:cs typeface="Trebuchet MS"/>
              </a:rPr>
              <a:t>a</a:t>
            </a:r>
            <a:r>
              <a:rPr dirty="0" sz="900" spc="10">
                <a:latin typeface="Liberation Serif"/>
                <a:cs typeface="Liberation Serif"/>
              </a:rPr>
              <a:t>,” </a:t>
            </a:r>
            <a:r>
              <a:rPr dirty="0" sz="900">
                <a:latin typeface="Liberation Serif"/>
                <a:cs typeface="Liberation Serif"/>
              </a:rPr>
              <a:t>with this value being  represented by the shorthand notation </a:t>
            </a:r>
            <a:r>
              <a:rPr dirty="0" sz="900" spc="120" i="1">
                <a:latin typeface="Trebuchet MS"/>
                <a:cs typeface="Trebuchet MS"/>
              </a:rPr>
              <a:t>f</a:t>
            </a:r>
            <a:r>
              <a:rPr dirty="0" sz="900" spc="-204" i="1">
                <a:latin typeface="Trebuchet MS"/>
                <a:cs typeface="Trebuchet MS"/>
              </a:rPr>
              <a:t> </a:t>
            </a:r>
            <a:r>
              <a:rPr dirty="0" baseline="31746" sz="1050" spc="67">
                <a:latin typeface="Arial"/>
                <a:cs typeface="Arial"/>
              </a:rPr>
              <a:t>′</a:t>
            </a:r>
            <a:r>
              <a:rPr dirty="0" sz="1050" spc="45">
                <a:latin typeface="Arial"/>
                <a:cs typeface="Arial"/>
              </a:rPr>
              <a:t>(</a:t>
            </a:r>
            <a:r>
              <a:rPr dirty="0" sz="900" spc="45" i="1">
                <a:latin typeface="Trebuchet MS"/>
                <a:cs typeface="Trebuchet MS"/>
              </a:rPr>
              <a:t>a</a:t>
            </a:r>
            <a:r>
              <a:rPr dirty="0" sz="1050" spc="45">
                <a:latin typeface="Arial"/>
                <a:cs typeface="Arial"/>
              </a:rPr>
              <a:t>)</a:t>
            </a:r>
            <a:r>
              <a:rPr dirty="0" sz="900" spc="45">
                <a:latin typeface="Liberation Serif"/>
                <a:cs typeface="Liberation Serif"/>
              </a:rPr>
              <a:t>. </a:t>
            </a:r>
            <a:r>
              <a:rPr dirty="0" sz="900" spc="-5">
                <a:latin typeface="Liberation Serif"/>
                <a:cs typeface="Liberation Serif"/>
              </a:rPr>
              <a:t>Specifically, </a:t>
            </a:r>
            <a:r>
              <a:rPr dirty="0" sz="900">
                <a:latin typeface="Liberation Serif"/>
                <a:cs typeface="Liberation Serif"/>
              </a:rPr>
              <a:t>we make the following definition.</a:t>
            </a:r>
            <a:endParaRPr sz="900">
              <a:latin typeface="Liberation Serif"/>
              <a:cs typeface="Liberation Serif"/>
            </a:endParaRPr>
          </a:p>
          <a:p>
            <a:pPr marL="88900">
              <a:lnSpc>
                <a:spcPct val="100000"/>
              </a:lnSpc>
              <a:spcBef>
                <a:spcPts val="615"/>
              </a:spcBef>
            </a:pPr>
            <a:r>
              <a:rPr dirty="0" sz="1050" spc="5">
                <a:solidFill>
                  <a:srgbClr val="2E4E4E"/>
                </a:solidFill>
                <a:latin typeface="Liberation Sans"/>
                <a:cs typeface="Liberation Sans"/>
              </a:rPr>
              <a:t>Definition</a:t>
            </a:r>
            <a:r>
              <a:rPr dirty="0" sz="1050">
                <a:solidFill>
                  <a:srgbClr val="2E4E4E"/>
                </a:solidFill>
                <a:latin typeface="Liberation Sans"/>
                <a:cs typeface="Liberation Sans"/>
              </a:rPr>
              <a:t> </a:t>
            </a:r>
            <a:r>
              <a:rPr dirty="0" sz="1050" spc="10">
                <a:solidFill>
                  <a:srgbClr val="2E4E4E"/>
                </a:solidFill>
                <a:latin typeface="Liberation Sans"/>
                <a:cs typeface="Liberation Sans"/>
              </a:rPr>
              <a:t>1.3</a:t>
            </a:r>
            <a:endParaRPr sz="1050">
              <a:latin typeface="Liberation Sans"/>
              <a:cs typeface="Liberation Sans"/>
            </a:endParaRPr>
          </a:p>
          <a:p>
            <a:pPr marL="88900">
              <a:lnSpc>
                <a:spcPts val="1230"/>
              </a:lnSpc>
              <a:spcBef>
                <a:spcPts val="390"/>
              </a:spcBef>
            </a:pPr>
            <a:r>
              <a:rPr dirty="0" sz="900">
                <a:latin typeface="Liberation Serif"/>
                <a:cs typeface="Liberation Serif"/>
              </a:rPr>
              <a:t>Let </a:t>
            </a:r>
            <a:r>
              <a:rPr dirty="0" sz="900" spc="120" i="1">
                <a:latin typeface="Trebuchet MS"/>
                <a:cs typeface="Trebuchet MS"/>
              </a:rPr>
              <a:t>f </a:t>
            </a:r>
            <a:r>
              <a:rPr dirty="0" sz="900">
                <a:latin typeface="Liberation Serif"/>
                <a:cs typeface="Liberation Serif"/>
              </a:rPr>
              <a:t>be a function and </a:t>
            </a:r>
            <a:r>
              <a:rPr dirty="0" sz="900" spc="114" i="1">
                <a:latin typeface="Trebuchet MS"/>
                <a:cs typeface="Trebuchet MS"/>
              </a:rPr>
              <a:t>x </a:t>
            </a:r>
            <a:r>
              <a:rPr dirty="0" sz="1050" spc="155">
                <a:latin typeface="Arial"/>
                <a:cs typeface="Arial"/>
              </a:rPr>
              <a:t>= </a:t>
            </a:r>
            <a:r>
              <a:rPr dirty="0" sz="900" spc="50" i="1">
                <a:latin typeface="Trebuchet MS"/>
                <a:cs typeface="Trebuchet MS"/>
              </a:rPr>
              <a:t>a </a:t>
            </a:r>
            <a:r>
              <a:rPr dirty="0" sz="900">
                <a:latin typeface="Liberation Serif"/>
                <a:cs typeface="Liberation Serif"/>
              </a:rPr>
              <a:t>a value in the </a:t>
            </a:r>
            <a:r>
              <a:rPr dirty="0" sz="900" spc="-5">
                <a:latin typeface="Liberation Serif"/>
                <a:cs typeface="Liberation Serif"/>
              </a:rPr>
              <a:t>function’s </a:t>
            </a:r>
            <a:r>
              <a:rPr dirty="0" sz="900">
                <a:latin typeface="Liberation Serif"/>
                <a:cs typeface="Liberation Serif"/>
              </a:rPr>
              <a:t>domain. </a:t>
            </a:r>
            <a:r>
              <a:rPr dirty="0" sz="900" spc="-40">
                <a:latin typeface="Liberation Serif"/>
                <a:cs typeface="Liberation Serif"/>
              </a:rPr>
              <a:t>We </a:t>
            </a:r>
            <a:r>
              <a:rPr dirty="0" sz="900" i="1">
                <a:latin typeface="Liberation Serif"/>
                <a:cs typeface="Liberation Serif"/>
              </a:rPr>
              <a:t>define the derivative of </a:t>
            </a:r>
            <a:r>
              <a:rPr dirty="0" sz="900" spc="120" i="1">
                <a:latin typeface="Trebuchet MS"/>
                <a:cs typeface="Trebuchet MS"/>
              </a:rPr>
              <a:t>f </a:t>
            </a:r>
            <a:r>
              <a:rPr dirty="0" sz="900" i="1">
                <a:latin typeface="Liberation Serif"/>
                <a:cs typeface="Liberation Serif"/>
              </a:rPr>
              <a:t>with </a:t>
            </a:r>
            <a:r>
              <a:rPr dirty="0" sz="900" spc="-5" i="1">
                <a:latin typeface="Liberation Serif"/>
                <a:cs typeface="Liberation Serif"/>
              </a:rPr>
              <a:t>respect </a:t>
            </a:r>
            <a:r>
              <a:rPr dirty="0" sz="900" i="1">
                <a:latin typeface="Liberation Serif"/>
                <a:cs typeface="Liberation Serif"/>
              </a:rPr>
              <a:t>to </a:t>
            </a:r>
            <a:r>
              <a:rPr dirty="0" sz="900" spc="114" i="1">
                <a:latin typeface="Trebuchet MS"/>
                <a:cs typeface="Trebuchet MS"/>
              </a:rPr>
              <a:t>x </a:t>
            </a:r>
            <a:r>
              <a:rPr dirty="0" sz="900" i="1">
                <a:latin typeface="Liberation Serif"/>
                <a:cs typeface="Liberation Serif"/>
              </a:rPr>
              <a:t>evaluated</a:t>
            </a:r>
            <a:r>
              <a:rPr dirty="0" sz="900" spc="-70" i="1">
                <a:latin typeface="Liberation Serif"/>
                <a:cs typeface="Liberation Serif"/>
              </a:rPr>
              <a:t> </a:t>
            </a:r>
            <a:r>
              <a:rPr dirty="0" sz="900" i="1">
                <a:latin typeface="Liberation Serif"/>
                <a:cs typeface="Liberation Serif"/>
              </a:rPr>
              <a:t>at</a:t>
            </a:r>
            <a:endParaRPr sz="900">
              <a:latin typeface="Liberation Serif"/>
              <a:cs typeface="Liberation Serif"/>
            </a:endParaRPr>
          </a:p>
          <a:p>
            <a:pPr marL="88900">
              <a:lnSpc>
                <a:spcPts val="1230"/>
              </a:lnSpc>
            </a:pPr>
            <a:r>
              <a:rPr dirty="0" sz="900" spc="114" i="1">
                <a:latin typeface="Trebuchet MS"/>
                <a:cs typeface="Trebuchet MS"/>
              </a:rPr>
              <a:t>x</a:t>
            </a:r>
            <a:r>
              <a:rPr dirty="0" sz="900" spc="-20"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114" i="1">
                <a:latin typeface="Trebuchet MS"/>
                <a:cs typeface="Trebuchet MS"/>
              </a:rPr>
              <a:t> </a:t>
            </a:r>
            <a:r>
              <a:rPr dirty="0" sz="900">
                <a:latin typeface="Liberation Serif"/>
                <a:cs typeface="Liberation Serif"/>
              </a:rPr>
              <a:t>, denoted </a:t>
            </a:r>
            <a:r>
              <a:rPr dirty="0" sz="900" spc="120" i="1">
                <a:latin typeface="Trebuchet MS"/>
                <a:cs typeface="Trebuchet MS"/>
              </a:rPr>
              <a:t>f</a:t>
            </a:r>
            <a:r>
              <a:rPr dirty="0" sz="900" spc="-145" i="1">
                <a:latin typeface="Trebuchet MS"/>
                <a:cs typeface="Trebuchet MS"/>
              </a:rPr>
              <a:t> </a:t>
            </a:r>
            <a:r>
              <a:rPr dirty="0" baseline="31746" sz="1050" spc="67">
                <a:latin typeface="Arial"/>
                <a:cs typeface="Arial"/>
              </a:rPr>
              <a:t>′</a:t>
            </a:r>
            <a:r>
              <a:rPr dirty="0" sz="1050" spc="45">
                <a:latin typeface="Arial"/>
                <a:cs typeface="Arial"/>
              </a:rPr>
              <a:t>(</a:t>
            </a:r>
            <a:r>
              <a:rPr dirty="0" sz="900" spc="45" i="1">
                <a:latin typeface="Trebuchet MS"/>
                <a:cs typeface="Trebuchet MS"/>
              </a:rPr>
              <a:t>a</a:t>
            </a:r>
            <a:r>
              <a:rPr dirty="0" sz="1050" spc="45">
                <a:latin typeface="Arial"/>
                <a:cs typeface="Arial"/>
              </a:rPr>
              <a:t>)</a:t>
            </a:r>
            <a:r>
              <a:rPr dirty="0" sz="900" spc="45">
                <a:latin typeface="Liberation Serif"/>
                <a:cs typeface="Liberation Serif"/>
              </a:rPr>
              <a:t>,</a:t>
            </a:r>
            <a:r>
              <a:rPr dirty="0" sz="900">
                <a:latin typeface="Liberation Serif"/>
                <a:cs typeface="Liberation Serif"/>
              </a:rPr>
              <a:t> by the formula</a:t>
            </a:r>
            <a:endParaRPr sz="900">
              <a:latin typeface="Liberation Serif"/>
              <a:cs typeface="Liberation Serif"/>
            </a:endParaRPr>
          </a:p>
        </p:txBody>
      </p:sp>
      <p:sp>
        <p:nvSpPr>
          <p:cNvPr id="14" name="object 14"/>
          <p:cNvSpPr txBox="1"/>
          <p:nvPr/>
        </p:nvSpPr>
        <p:spPr>
          <a:xfrm>
            <a:off x="3409213" y="3584739"/>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p:txBody>
      </p:sp>
      <p:sp>
        <p:nvSpPr>
          <p:cNvPr id="15" name="object 15"/>
          <p:cNvSpPr txBox="1"/>
          <p:nvPr/>
        </p:nvSpPr>
        <p:spPr>
          <a:xfrm>
            <a:off x="2983199" y="3374476"/>
            <a:ext cx="1582420" cy="184150"/>
          </a:xfrm>
          <a:prstGeom prst="rect">
            <a:avLst/>
          </a:prstGeom>
        </p:spPr>
        <p:txBody>
          <a:bodyPr wrap="square" lIns="0" tIns="11430" rIns="0" bIns="0" rtlCol="0" vert="horz">
            <a:spAutoFit/>
          </a:bodyPr>
          <a:lstStyle/>
          <a:p>
            <a:pPr marL="12700">
              <a:lnSpc>
                <a:spcPct val="100000"/>
              </a:lnSpc>
              <a:spcBef>
                <a:spcPts val="90"/>
              </a:spcBef>
            </a:pPr>
            <a:r>
              <a:rPr dirty="0" baseline="-43209" sz="1350" spc="179" i="1">
                <a:latin typeface="Trebuchet MS"/>
                <a:cs typeface="Trebuchet MS"/>
              </a:rPr>
              <a:t>f</a:t>
            </a:r>
            <a:r>
              <a:rPr dirty="0" baseline="-43209" sz="1350" spc="-225" i="1">
                <a:latin typeface="Trebuchet MS"/>
                <a:cs typeface="Trebuchet MS"/>
              </a:rPr>
              <a:t> </a:t>
            </a:r>
            <a:r>
              <a:rPr dirty="0" baseline="-23809" sz="1050" spc="82">
                <a:latin typeface="Arial"/>
                <a:cs typeface="Arial"/>
              </a:rPr>
              <a:t>′</a:t>
            </a:r>
            <a:r>
              <a:rPr dirty="0" baseline="-37037" sz="1575" spc="82">
                <a:latin typeface="Arial"/>
                <a:cs typeface="Arial"/>
              </a:rPr>
              <a:t>(</a:t>
            </a:r>
            <a:r>
              <a:rPr dirty="0" baseline="-43209" sz="1350" spc="82" i="1">
                <a:latin typeface="Trebuchet MS"/>
                <a:cs typeface="Trebuchet MS"/>
              </a:rPr>
              <a:t>a</a:t>
            </a:r>
            <a:r>
              <a:rPr dirty="0" baseline="-37037" sz="1575" spc="82">
                <a:latin typeface="Arial"/>
                <a:cs typeface="Arial"/>
              </a:rPr>
              <a:t>)</a:t>
            </a:r>
            <a:r>
              <a:rPr dirty="0" baseline="-37037" sz="1575" spc="-120">
                <a:latin typeface="Arial"/>
                <a:cs typeface="Arial"/>
              </a:rPr>
              <a:t> </a:t>
            </a:r>
            <a:r>
              <a:rPr dirty="0" baseline="-37037" sz="1575" spc="232">
                <a:latin typeface="Arial"/>
                <a:cs typeface="Arial"/>
              </a:rPr>
              <a:t>=</a:t>
            </a:r>
            <a:r>
              <a:rPr dirty="0" baseline="-37037" sz="1575" spc="-82">
                <a:latin typeface="Arial"/>
                <a:cs typeface="Arial"/>
              </a:rPr>
              <a:t> </a:t>
            </a:r>
            <a:r>
              <a:rPr dirty="0" baseline="-37037" sz="1575" spc="30">
                <a:latin typeface="Arial"/>
                <a:cs typeface="Arial"/>
              </a:rPr>
              <a:t>lim</a:t>
            </a:r>
            <a:r>
              <a:rPr dirty="0" baseline="-37037" sz="1575" spc="24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155">
                <a:latin typeface="Arial"/>
                <a:cs typeface="Arial"/>
              </a:rPr>
              <a:t> </a:t>
            </a:r>
            <a:r>
              <a:rPr dirty="0" sz="1050" spc="155">
                <a:latin typeface="Arial"/>
                <a:cs typeface="Arial"/>
              </a:rPr>
              <a:t>−</a:t>
            </a:r>
            <a:r>
              <a:rPr dirty="0" sz="1050" spc="-170">
                <a:latin typeface="Arial"/>
                <a:cs typeface="Arial"/>
              </a:rPr>
              <a:t> </a:t>
            </a:r>
            <a:r>
              <a:rPr dirty="0" sz="900" spc="60" i="1">
                <a:latin typeface="Trebuchet MS"/>
                <a:cs typeface="Trebuchet MS"/>
              </a:rPr>
              <a:t>f</a:t>
            </a:r>
            <a:r>
              <a:rPr dirty="0" sz="1050" spc="60">
                <a:latin typeface="Arial"/>
                <a:cs typeface="Arial"/>
              </a:rPr>
              <a:t>(</a:t>
            </a:r>
            <a:r>
              <a:rPr dirty="0" sz="900" spc="60" i="1">
                <a:latin typeface="Trebuchet MS"/>
                <a:cs typeface="Trebuchet MS"/>
              </a:rPr>
              <a:t>a</a:t>
            </a:r>
            <a:r>
              <a:rPr dirty="0" sz="1050" spc="60">
                <a:latin typeface="Arial"/>
                <a:cs typeface="Arial"/>
              </a:rPr>
              <a:t>)</a:t>
            </a:r>
            <a:r>
              <a:rPr dirty="0" sz="1050" spc="130">
                <a:latin typeface="Arial"/>
                <a:cs typeface="Arial"/>
              </a:rPr>
              <a:t> </a:t>
            </a:r>
            <a:r>
              <a:rPr dirty="0" baseline="-37037" sz="1575" spc="-30">
                <a:latin typeface="Arial"/>
                <a:cs typeface="Arial"/>
              </a:rPr>
              <a:t>,</a:t>
            </a:r>
            <a:endParaRPr baseline="-37037" sz="1575">
              <a:latin typeface="Arial"/>
              <a:cs typeface="Arial"/>
            </a:endParaRPr>
          </a:p>
        </p:txBody>
      </p:sp>
      <p:sp>
        <p:nvSpPr>
          <p:cNvPr id="16" name="object 16"/>
          <p:cNvSpPr txBox="1"/>
          <p:nvPr/>
        </p:nvSpPr>
        <p:spPr>
          <a:xfrm>
            <a:off x="4022851" y="3562242"/>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17" name="object 17"/>
          <p:cNvSpPr/>
          <p:nvPr/>
        </p:nvSpPr>
        <p:spPr>
          <a:xfrm>
            <a:off x="3640061" y="3571674"/>
            <a:ext cx="867410" cy="0"/>
          </a:xfrm>
          <a:custGeom>
            <a:avLst/>
            <a:gdLst/>
            <a:ahLst/>
            <a:cxnLst/>
            <a:rect l="l" t="t" r="r" b="b"/>
            <a:pathLst>
              <a:path w="867410" h="0">
                <a:moveTo>
                  <a:pt x="0" y="0"/>
                </a:moveTo>
                <a:lnTo>
                  <a:pt x="867218" y="0"/>
                </a:lnTo>
              </a:path>
            </a:pathLst>
          </a:custGeom>
          <a:ln w="9529">
            <a:solidFill>
              <a:srgbClr val="000000"/>
            </a:solidFill>
          </a:ln>
        </p:spPr>
        <p:txBody>
          <a:bodyPr wrap="square" lIns="0" tIns="0" rIns="0" bIns="0" rtlCol="0"/>
          <a:lstStyle/>
          <a:p/>
        </p:txBody>
      </p:sp>
      <p:sp>
        <p:nvSpPr>
          <p:cNvPr id="18" name="object 18"/>
          <p:cNvSpPr txBox="1"/>
          <p:nvPr/>
        </p:nvSpPr>
        <p:spPr>
          <a:xfrm>
            <a:off x="6308983" y="3460245"/>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(2.7.4)</a:t>
            </a:r>
            <a:endParaRPr sz="1050">
              <a:latin typeface="Arial"/>
              <a:cs typeface="Arial"/>
            </a:endParaRPr>
          </a:p>
        </p:txBody>
      </p:sp>
      <p:sp>
        <p:nvSpPr>
          <p:cNvPr id="19" name="object 19"/>
          <p:cNvSpPr txBox="1"/>
          <p:nvPr/>
        </p:nvSpPr>
        <p:spPr>
          <a:xfrm>
            <a:off x="772121" y="3799333"/>
            <a:ext cx="6009005" cy="1303020"/>
          </a:xfrm>
          <a:prstGeom prst="rect">
            <a:avLst/>
          </a:prstGeom>
        </p:spPr>
        <p:txBody>
          <a:bodyPr wrap="square" lIns="0" tIns="10160" rIns="0" bIns="0" rtlCol="0" vert="horz">
            <a:spAutoFit/>
          </a:bodyPr>
          <a:lstStyle/>
          <a:p>
            <a:pPr algn="just" marL="12700" marR="8890">
              <a:lnSpc>
                <a:spcPct val="109200"/>
              </a:lnSpc>
              <a:spcBef>
                <a:spcPts val="80"/>
              </a:spcBef>
            </a:pPr>
            <a:r>
              <a:rPr dirty="0" sz="900">
                <a:latin typeface="Liberation Serif"/>
                <a:cs typeface="Liberation Serif"/>
              </a:rPr>
              <a:t>provided this</a:t>
            </a:r>
            <a:r>
              <a:rPr dirty="0" sz="900" spc="5">
                <a:latin typeface="Liberation Serif"/>
                <a:cs typeface="Liberation Serif"/>
              </a:rPr>
              <a:t> </a:t>
            </a:r>
            <a:r>
              <a:rPr dirty="0" sz="900">
                <a:latin typeface="Liberation Serif"/>
                <a:cs typeface="Liberation Serif"/>
              </a:rPr>
              <a:t>limit exists.</a:t>
            </a:r>
            <a:r>
              <a:rPr dirty="0" sz="900" spc="5">
                <a:latin typeface="Liberation Serif"/>
                <a:cs typeface="Liberation Serif"/>
              </a:rPr>
              <a:t> </a:t>
            </a:r>
            <a:r>
              <a:rPr dirty="0" sz="900">
                <a:latin typeface="Liberation Serif"/>
                <a:cs typeface="Liberation Serif"/>
              </a:rPr>
              <a:t>Aloud,</a:t>
            </a:r>
            <a:r>
              <a:rPr dirty="0" sz="900" spc="5">
                <a:latin typeface="Liberation Serif"/>
                <a:cs typeface="Liberation Serif"/>
              </a:rPr>
              <a:t> </a:t>
            </a:r>
            <a:r>
              <a:rPr dirty="0" sz="900">
                <a:latin typeface="Liberation Serif"/>
                <a:cs typeface="Liberation Serif"/>
              </a:rPr>
              <a:t>we read</a:t>
            </a:r>
            <a:r>
              <a:rPr dirty="0" sz="900" spc="5">
                <a:latin typeface="Liberation Serif"/>
                <a:cs typeface="Liberation Serif"/>
              </a:rPr>
              <a:t> </a:t>
            </a:r>
            <a:r>
              <a:rPr dirty="0" sz="900">
                <a:latin typeface="Liberation Serif"/>
                <a:cs typeface="Liberation Serif"/>
              </a:rPr>
              <a:t>the symbol</a:t>
            </a:r>
            <a:r>
              <a:rPr dirty="0" sz="900" spc="5">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23809"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a:t>
            </a:r>
            <a:r>
              <a:rPr dirty="0" sz="1050" spc="-65">
                <a:latin typeface="Arial"/>
                <a:cs typeface="Arial"/>
              </a:rPr>
              <a:t> </a:t>
            </a:r>
            <a:r>
              <a:rPr dirty="0" sz="900">
                <a:latin typeface="Liberation Serif"/>
                <a:cs typeface="Liberation Serif"/>
              </a:rPr>
              <a:t>as either </a:t>
            </a:r>
            <a:r>
              <a:rPr dirty="0" sz="900" spc="55">
                <a:latin typeface="Liberation Serif"/>
                <a:cs typeface="Liberation Serif"/>
              </a:rPr>
              <a:t>“</a:t>
            </a:r>
            <a:r>
              <a:rPr dirty="0" sz="900" spc="55" i="1">
                <a:latin typeface="Trebuchet MS"/>
                <a:cs typeface="Trebuchet MS"/>
              </a:rPr>
              <a:t>f </a:t>
            </a:r>
            <a:r>
              <a:rPr dirty="0" sz="900">
                <a:latin typeface="Liberation Serif"/>
                <a:cs typeface="Liberation Serif"/>
              </a:rPr>
              <a:t>-prime</a:t>
            </a:r>
            <a:r>
              <a:rPr dirty="0" sz="900" spc="25">
                <a:latin typeface="Liberation Serif"/>
                <a:cs typeface="Liberation Serif"/>
              </a:rPr>
              <a:t> </a:t>
            </a:r>
            <a:r>
              <a:rPr dirty="0" sz="900">
                <a:latin typeface="Liberation Serif"/>
                <a:cs typeface="Liberation Serif"/>
              </a:rPr>
              <a:t>at</a:t>
            </a:r>
            <a:r>
              <a:rPr dirty="0" sz="900" spc="15">
                <a:latin typeface="Liberation Serif"/>
                <a:cs typeface="Liberation Serif"/>
              </a:rPr>
              <a:t> </a:t>
            </a:r>
            <a:r>
              <a:rPr dirty="0" sz="900" spc="20" i="1">
                <a:latin typeface="Trebuchet MS"/>
                <a:cs typeface="Trebuchet MS"/>
              </a:rPr>
              <a:t>a</a:t>
            </a:r>
            <a:r>
              <a:rPr dirty="0" sz="900" spc="20">
                <a:latin typeface="Liberation Serif"/>
                <a:cs typeface="Liberation Serif"/>
              </a:rPr>
              <a:t>”</a:t>
            </a:r>
            <a:r>
              <a:rPr dirty="0" sz="900" spc="15">
                <a:latin typeface="Liberation Serif"/>
                <a:cs typeface="Liberation Serif"/>
              </a:rPr>
              <a:t> </a:t>
            </a:r>
            <a:r>
              <a:rPr dirty="0" sz="900">
                <a:latin typeface="Liberation Serif"/>
                <a:cs typeface="Liberation Serif"/>
              </a:rPr>
              <a:t>or</a:t>
            </a:r>
            <a:r>
              <a:rPr dirty="0" sz="900" spc="15">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derivative</a:t>
            </a:r>
            <a:r>
              <a:rPr dirty="0" sz="900" spc="15">
                <a:latin typeface="Liberation Serif"/>
                <a:cs typeface="Liberation Serif"/>
              </a:rPr>
              <a:t> </a:t>
            </a:r>
            <a:r>
              <a:rPr dirty="0" sz="900">
                <a:latin typeface="Liberation Serif"/>
                <a:cs typeface="Liberation Serif"/>
              </a:rPr>
              <a:t>of</a:t>
            </a:r>
            <a:r>
              <a:rPr dirty="0" sz="900" spc="10">
                <a:latin typeface="Liberation Serif"/>
                <a:cs typeface="Liberation Serif"/>
              </a:rPr>
              <a:t> </a:t>
            </a:r>
            <a:r>
              <a:rPr dirty="0" sz="900" spc="120" i="1">
                <a:latin typeface="Trebuchet MS"/>
                <a:cs typeface="Trebuchet MS"/>
              </a:rPr>
              <a:t>f</a:t>
            </a:r>
            <a:r>
              <a:rPr dirty="0" sz="900" spc="60" i="1">
                <a:latin typeface="Trebuchet MS"/>
                <a:cs typeface="Trebuchet MS"/>
              </a:rPr>
              <a:t> </a:t>
            </a:r>
            <a:r>
              <a:rPr dirty="0" sz="900">
                <a:latin typeface="Liberation Serif"/>
                <a:cs typeface="Liberation Serif"/>
              </a:rPr>
              <a:t>evaluated</a:t>
            </a:r>
            <a:r>
              <a:rPr dirty="0" sz="900" spc="20">
                <a:latin typeface="Liberation Serif"/>
                <a:cs typeface="Liberation Serif"/>
              </a:rPr>
              <a:t> </a:t>
            </a:r>
            <a:r>
              <a:rPr dirty="0" sz="900">
                <a:latin typeface="Liberation Serif"/>
                <a:cs typeface="Liberation Serif"/>
              </a:rPr>
              <a:t>at</a:t>
            </a:r>
            <a:r>
              <a:rPr dirty="0" sz="900" spc="20">
                <a:latin typeface="Liberation Serif"/>
                <a:cs typeface="Liberation Serif"/>
              </a:rPr>
              <a:t> </a:t>
            </a:r>
            <a:r>
              <a:rPr dirty="0" sz="900" spc="114" i="1">
                <a:latin typeface="Trebuchet MS"/>
                <a:cs typeface="Trebuchet MS"/>
              </a:rPr>
              <a:t>x</a:t>
            </a:r>
            <a:r>
              <a:rPr dirty="0" sz="900" spc="-15" i="1">
                <a:latin typeface="Trebuchet MS"/>
                <a:cs typeface="Trebuchet MS"/>
              </a:rPr>
              <a:t> </a:t>
            </a:r>
            <a:r>
              <a:rPr dirty="0" sz="1050" spc="155">
                <a:latin typeface="Arial"/>
                <a:cs typeface="Arial"/>
              </a:rPr>
              <a:t>=</a:t>
            </a:r>
            <a:r>
              <a:rPr dirty="0" sz="1050" spc="-95">
                <a:latin typeface="Arial"/>
                <a:cs typeface="Arial"/>
              </a:rPr>
              <a:t> </a:t>
            </a:r>
            <a:r>
              <a:rPr dirty="0" sz="900" spc="50" i="1">
                <a:latin typeface="Trebuchet MS"/>
                <a:cs typeface="Trebuchet MS"/>
              </a:rPr>
              <a:t>a</a:t>
            </a:r>
            <a:r>
              <a:rPr dirty="0" sz="900" spc="-114" i="1">
                <a:latin typeface="Trebuchet MS"/>
                <a:cs typeface="Trebuchet MS"/>
              </a:rPr>
              <a:t> </a:t>
            </a:r>
            <a:r>
              <a:rPr dirty="0" sz="900">
                <a:latin typeface="Liberation Serif"/>
                <a:cs typeface="Liberation Serif"/>
              </a:rPr>
              <a:t>.”  Much of the next several chapters will be devoted to understanding, computing, applying, and interpreting derivatives. For </a:t>
            </a:r>
            <a:r>
              <a:rPr dirty="0" sz="900" spc="-15">
                <a:latin typeface="Liberation Serif"/>
                <a:cs typeface="Liberation Serif"/>
              </a:rPr>
              <a:t>now,  </a:t>
            </a:r>
            <a:r>
              <a:rPr dirty="0" sz="900">
                <a:latin typeface="Liberation Serif"/>
                <a:cs typeface="Liberation Serif"/>
              </a:rPr>
              <a:t>we make the following important</a:t>
            </a:r>
            <a:r>
              <a:rPr dirty="0" sz="900" spc="-5">
                <a:latin typeface="Liberation Serif"/>
                <a:cs typeface="Liberation Serif"/>
              </a:rPr>
              <a:t> </a:t>
            </a:r>
            <a:r>
              <a:rPr dirty="0" sz="900">
                <a:latin typeface="Liberation Serif"/>
                <a:cs typeface="Liberation Serif"/>
              </a:rPr>
              <a:t>notes.</a:t>
            </a:r>
            <a:endParaRPr sz="900">
              <a:latin typeface="Liberation Serif"/>
              <a:cs typeface="Liberation Serif"/>
            </a:endParaRPr>
          </a:p>
          <a:p>
            <a:pPr marL="458470">
              <a:lnSpc>
                <a:spcPts val="1230"/>
              </a:lnSpc>
              <a:spcBef>
                <a:spcPts val="270"/>
              </a:spcBef>
            </a:pPr>
            <a:r>
              <a:rPr dirty="0" sz="900">
                <a:latin typeface="Liberation Serif"/>
                <a:cs typeface="Liberation Serif"/>
              </a:rPr>
              <a:t>The derivative of </a:t>
            </a:r>
            <a:r>
              <a:rPr dirty="0" sz="900" spc="120" i="1">
                <a:latin typeface="Trebuchet MS"/>
                <a:cs typeface="Trebuchet MS"/>
              </a:rPr>
              <a:t>f </a:t>
            </a:r>
            <a:r>
              <a:rPr dirty="0" sz="900">
                <a:latin typeface="Liberation Serif"/>
                <a:cs typeface="Liberation Serif"/>
              </a:rPr>
              <a:t>at the value </a:t>
            </a:r>
            <a:r>
              <a:rPr dirty="0" sz="900" spc="114" i="1">
                <a:latin typeface="Trebuchet MS"/>
                <a:cs typeface="Trebuchet MS"/>
              </a:rPr>
              <a:t>x </a:t>
            </a:r>
            <a:r>
              <a:rPr dirty="0" sz="1050" spc="155">
                <a:latin typeface="Arial"/>
                <a:cs typeface="Arial"/>
              </a:rPr>
              <a:t>= </a:t>
            </a:r>
            <a:r>
              <a:rPr dirty="0" sz="900" spc="50" i="1">
                <a:latin typeface="Trebuchet MS"/>
                <a:cs typeface="Trebuchet MS"/>
              </a:rPr>
              <a:t>a </a:t>
            </a:r>
            <a:r>
              <a:rPr dirty="0" sz="900">
                <a:latin typeface="Liberation Serif"/>
                <a:cs typeface="Liberation Serif"/>
              </a:rPr>
              <a:t>is defined as the limit of the average rate of change of </a:t>
            </a:r>
            <a:r>
              <a:rPr dirty="0" sz="900" spc="120" i="1">
                <a:latin typeface="Trebuchet MS"/>
                <a:cs typeface="Trebuchet MS"/>
              </a:rPr>
              <a:t>f </a:t>
            </a:r>
            <a:r>
              <a:rPr dirty="0" sz="900">
                <a:latin typeface="Liberation Serif"/>
                <a:cs typeface="Liberation Serif"/>
              </a:rPr>
              <a:t>on the</a:t>
            </a:r>
            <a:r>
              <a:rPr dirty="0" sz="900" spc="165">
                <a:latin typeface="Liberation Serif"/>
                <a:cs typeface="Liberation Serif"/>
              </a:rPr>
              <a:t> </a:t>
            </a:r>
            <a:r>
              <a:rPr dirty="0" sz="900">
                <a:latin typeface="Liberation Serif"/>
                <a:cs typeface="Liberation Serif"/>
              </a:rPr>
              <a:t>interval</a:t>
            </a:r>
            <a:endParaRPr sz="900">
              <a:latin typeface="Liberation Serif"/>
              <a:cs typeface="Liberation Serif"/>
            </a:endParaRPr>
          </a:p>
          <a:p>
            <a:pPr marL="458470" marR="331470">
              <a:lnSpc>
                <a:spcPts val="1200"/>
              </a:lnSpc>
              <a:spcBef>
                <a:spcPts val="60"/>
              </a:spcBef>
            </a:pPr>
            <a:r>
              <a:rPr dirty="0" sz="1050" spc="10">
                <a:latin typeface="Arial"/>
                <a:cs typeface="Arial"/>
              </a:rPr>
              <a:t>[</a:t>
            </a:r>
            <a:r>
              <a:rPr dirty="0" sz="900" spc="10" i="1">
                <a:latin typeface="Trebuchet MS"/>
                <a:cs typeface="Trebuchet MS"/>
              </a:rPr>
              <a:t>a</a:t>
            </a:r>
            <a:r>
              <a:rPr dirty="0" sz="1050" spc="10">
                <a:latin typeface="Arial"/>
                <a:cs typeface="Arial"/>
              </a:rPr>
              <a:t>,</a:t>
            </a:r>
            <a:r>
              <a:rPr dirty="0" sz="1050" spc="-125">
                <a:latin typeface="Arial"/>
                <a:cs typeface="Arial"/>
              </a:rPr>
              <a:t> </a:t>
            </a:r>
            <a:r>
              <a:rPr dirty="0" sz="900" spc="50"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35" i="1">
                <a:latin typeface="Trebuchet MS"/>
                <a:cs typeface="Trebuchet MS"/>
              </a:rPr>
              <a:t>h</a:t>
            </a:r>
            <a:r>
              <a:rPr dirty="0" sz="1050" spc="35">
                <a:latin typeface="Arial"/>
                <a:cs typeface="Arial"/>
              </a:rPr>
              <a:t>]</a:t>
            </a:r>
            <a:r>
              <a:rPr dirty="0" sz="1050" spc="80">
                <a:latin typeface="Arial"/>
                <a:cs typeface="Arial"/>
              </a:rPr>
              <a:t> </a:t>
            </a:r>
            <a:r>
              <a:rPr dirty="0" sz="900">
                <a:latin typeface="Liberation Serif"/>
                <a:cs typeface="Liberation Serif"/>
              </a:rPr>
              <a:t>as</a:t>
            </a:r>
            <a:r>
              <a:rPr dirty="0" sz="900" spc="-5">
                <a:latin typeface="Liberation Serif"/>
                <a:cs typeface="Liberation Serif"/>
              </a:rPr>
              <a:t> </a:t>
            </a:r>
            <a:r>
              <a:rPr dirty="0" sz="900" spc="65" i="1">
                <a:latin typeface="Trebuchet MS"/>
                <a:cs typeface="Trebuchet MS"/>
              </a:rPr>
              <a:t>h</a:t>
            </a:r>
            <a:r>
              <a:rPr dirty="0" sz="900" spc="-25" i="1">
                <a:latin typeface="Trebuchet MS"/>
                <a:cs typeface="Trebuchet MS"/>
              </a:rPr>
              <a:t> </a:t>
            </a:r>
            <a:r>
              <a:rPr dirty="0" sz="1050" spc="-60">
                <a:latin typeface="Arial"/>
                <a:cs typeface="Arial"/>
              </a:rPr>
              <a:t>→</a:t>
            </a:r>
            <a:r>
              <a:rPr dirty="0" sz="1050" spc="-85">
                <a:latin typeface="Arial"/>
                <a:cs typeface="Arial"/>
              </a:rPr>
              <a:t> </a:t>
            </a:r>
            <a:r>
              <a:rPr dirty="0" sz="1050" spc="-90">
                <a:latin typeface="Arial"/>
                <a:cs typeface="Arial"/>
              </a:rPr>
              <a:t>0</a:t>
            </a:r>
            <a:r>
              <a:rPr dirty="0" sz="1050" spc="-180">
                <a:latin typeface="Arial"/>
                <a:cs typeface="Arial"/>
              </a:rPr>
              <a:t> </a:t>
            </a:r>
            <a:r>
              <a:rPr dirty="0" sz="900">
                <a:latin typeface="Liberation Serif"/>
                <a:cs typeface="Liberation Serif"/>
              </a:rPr>
              <a:t>. It</a:t>
            </a:r>
            <a:r>
              <a:rPr dirty="0" sz="900" spc="-5">
                <a:latin typeface="Liberation Serif"/>
                <a:cs typeface="Liberation Serif"/>
              </a:rPr>
              <a:t> </a:t>
            </a:r>
            <a:r>
              <a:rPr dirty="0" sz="900">
                <a:latin typeface="Liberation Serif"/>
                <a:cs typeface="Liberation Serif"/>
              </a:rPr>
              <a:t>is possible</a:t>
            </a:r>
            <a:r>
              <a:rPr dirty="0" sz="900" spc="-5">
                <a:latin typeface="Liberation Serif"/>
                <a:cs typeface="Liberation Serif"/>
              </a:rPr>
              <a:t> </a:t>
            </a:r>
            <a:r>
              <a:rPr dirty="0" sz="900">
                <a:latin typeface="Liberation Serif"/>
                <a:cs typeface="Liberation Serif"/>
              </a:rPr>
              <a:t>for this</a:t>
            </a:r>
            <a:r>
              <a:rPr dirty="0" sz="900" spc="-5">
                <a:latin typeface="Liberation Serif"/>
                <a:cs typeface="Liberation Serif"/>
              </a:rPr>
              <a:t> </a:t>
            </a:r>
            <a:r>
              <a:rPr dirty="0" sz="900">
                <a:latin typeface="Liberation Serif"/>
                <a:cs typeface="Liberation Serif"/>
              </a:rPr>
              <a:t>limit not</a:t>
            </a:r>
            <a:r>
              <a:rPr dirty="0" sz="900" spc="-5">
                <a:latin typeface="Liberation Serif"/>
                <a:cs typeface="Liberation Serif"/>
              </a:rPr>
              <a:t> </a:t>
            </a:r>
            <a:r>
              <a:rPr dirty="0" sz="900">
                <a:latin typeface="Liberation Serif"/>
                <a:cs typeface="Liberation Serif"/>
              </a:rPr>
              <a:t>to</a:t>
            </a:r>
            <a:r>
              <a:rPr dirty="0" sz="900" spc="-5">
                <a:latin typeface="Liberation Serif"/>
                <a:cs typeface="Liberation Serif"/>
              </a:rPr>
              <a:t> </a:t>
            </a:r>
            <a:r>
              <a:rPr dirty="0" sz="900">
                <a:latin typeface="Liberation Serif"/>
                <a:cs typeface="Liberation Serif"/>
              </a:rPr>
              <a:t>exist, so</a:t>
            </a:r>
            <a:r>
              <a:rPr dirty="0" sz="900" spc="-5">
                <a:latin typeface="Liberation Serif"/>
                <a:cs typeface="Liberation Serif"/>
              </a:rPr>
              <a:t> </a:t>
            </a:r>
            <a:r>
              <a:rPr dirty="0" sz="900">
                <a:latin typeface="Liberation Serif"/>
                <a:cs typeface="Liberation Serif"/>
              </a:rPr>
              <a:t>not every</a:t>
            </a:r>
            <a:r>
              <a:rPr dirty="0" sz="900" spc="-5">
                <a:latin typeface="Liberation Serif"/>
                <a:cs typeface="Liberation Serif"/>
              </a:rPr>
              <a:t> </a:t>
            </a:r>
            <a:r>
              <a:rPr dirty="0" sz="900">
                <a:latin typeface="Liberation Serif"/>
                <a:cs typeface="Liberation Serif"/>
              </a:rPr>
              <a:t>function has</a:t>
            </a:r>
            <a:r>
              <a:rPr dirty="0" sz="900" spc="-5">
                <a:latin typeface="Liberation Serif"/>
                <a:cs typeface="Liberation Serif"/>
              </a:rPr>
              <a:t> </a:t>
            </a:r>
            <a:r>
              <a:rPr dirty="0" sz="900">
                <a:latin typeface="Liberation Serif"/>
                <a:cs typeface="Liberation Serif"/>
              </a:rPr>
              <a:t>a</a:t>
            </a:r>
            <a:r>
              <a:rPr dirty="0" sz="900" spc="-5">
                <a:latin typeface="Liberation Serif"/>
                <a:cs typeface="Liberation Serif"/>
              </a:rPr>
              <a:t> </a:t>
            </a:r>
            <a:r>
              <a:rPr dirty="0" sz="900">
                <a:latin typeface="Liberation Serif"/>
                <a:cs typeface="Liberation Serif"/>
              </a:rPr>
              <a:t>derivative at</a:t>
            </a:r>
            <a:r>
              <a:rPr dirty="0" sz="900" spc="-5">
                <a:latin typeface="Liberation Serif"/>
                <a:cs typeface="Liberation Serif"/>
              </a:rPr>
              <a:t> </a:t>
            </a:r>
            <a:r>
              <a:rPr dirty="0" sz="900">
                <a:latin typeface="Liberation Serif"/>
                <a:cs typeface="Liberation Serif"/>
              </a:rPr>
              <a:t>every point.  </a:t>
            </a:r>
            <a:r>
              <a:rPr dirty="0" sz="900" spc="-40">
                <a:latin typeface="Liberation Serif"/>
                <a:cs typeface="Liberation Serif"/>
              </a:rPr>
              <a:t>We</a:t>
            </a:r>
            <a:r>
              <a:rPr dirty="0" sz="900" spc="-5">
                <a:latin typeface="Liberation Serif"/>
                <a:cs typeface="Liberation Serif"/>
              </a:rPr>
              <a:t> </a:t>
            </a:r>
            <a:r>
              <a:rPr dirty="0" sz="900">
                <a:latin typeface="Liberation Serif"/>
                <a:cs typeface="Liberation Serif"/>
              </a:rPr>
              <a:t>say that a function that has a</a:t>
            </a:r>
            <a:r>
              <a:rPr dirty="0" sz="900" spc="-5">
                <a:latin typeface="Liberation Serif"/>
                <a:cs typeface="Liberation Serif"/>
              </a:rPr>
              <a:t> </a:t>
            </a:r>
            <a:r>
              <a:rPr dirty="0" sz="900">
                <a:latin typeface="Liberation Serif"/>
                <a:cs typeface="Liberation Serif"/>
              </a:rPr>
              <a:t>derivative at</a:t>
            </a:r>
            <a:r>
              <a:rPr dirty="0" sz="900" spc="-5">
                <a:latin typeface="Liberation Serif"/>
                <a:cs typeface="Liberation Serif"/>
              </a:rPr>
              <a:t> </a:t>
            </a:r>
            <a:r>
              <a:rPr dirty="0" sz="900" spc="114" i="1">
                <a:latin typeface="Trebuchet MS"/>
                <a:cs typeface="Trebuchet MS"/>
              </a:rPr>
              <a:t>x</a:t>
            </a:r>
            <a:r>
              <a:rPr dirty="0" sz="900" spc="-15"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110" i="1">
                <a:latin typeface="Trebuchet MS"/>
                <a:cs typeface="Trebuchet MS"/>
              </a:rPr>
              <a:t> </a:t>
            </a:r>
            <a:r>
              <a:rPr dirty="0" sz="900">
                <a:latin typeface="Liberation Serif"/>
                <a:cs typeface="Liberation Serif"/>
              </a:rPr>
              <a:t>is</a:t>
            </a:r>
            <a:r>
              <a:rPr dirty="0" sz="900" spc="-10">
                <a:latin typeface="Liberation Serif"/>
                <a:cs typeface="Liberation Serif"/>
              </a:rPr>
              <a:t> </a:t>
            </a:r>
            <a:r>
              <a:rPr dirty="0" sz="900" spc="-5" i="1">
                <a:latin typeface="Liberation Serif"/>
                <a:cs typeface="Liberation Serif"/>
              </a:rPr>
              <a:t>differentiable </a:t>
            </a:r>
            <a:r>
              <a:rPr dirty="0" sz="900">
                <a:latin typeface="Liberation Serif"/>
                <a:cs typeface="Liberation Serif"/>
              </a:rPr>
              <a:t>at</a:t>
            </a:r>
            <a:r>
              <a:rPr dirty="0" sz="900" spc="-5">
                <a:latin typeface="Liberation Serif"/>
                <a:cs typeface="Liberation Serif"/>
              </a:rPr>
              <a:t> </a:t>
            </a:r>
            <a:r>
              <a:rPr dirty="0" sz="900" spc="114" i="1">
                <a:latin typeface="Trebuchet MS"/>
                <a:cs typeface="Trebuchet MS"/>
              </a:rPr>
              <a:t>x</a:t>
            </a:r>
            <a:r>
              <a:rPr dirty="0" sz="900" spc="-15"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114" i="1">
                <a:latin typeface="Trebuchet MS"/>
                <a:cs typeface="Trebuchet MS"/>
              </a:rPr>
              <a:t> </a:t>
            </a:r>
            <a:r>
              <a:rPr dirty="0" sz="900">
                <a:latin typeface="Liberation Serif"/>
                <a:cs typeface="Liberation Serif"/>
              </a:rPr>
              <a:t>.</a:t>
            </a:r>
            <a:endParaRPr sz="900">
              <a:latin typeface="Liberation Serif"/>
              <a:cs typeface="Liberation Serif"/>
            </a:endParaRPr>
          </a:p>
          <a:p>
            <a:pPr marL="458470" marR="5080">
              <a:lnSpc>
                <a:spcPts val="1200"/>
              </a:lnSpc>
            </a:pPr>
            <a:r>
              <a:rPr dirty="0" sz="900">
                <a:latin typeface="Liberation Serif"/>
                <a:cs typeface="Liberation Serif"/>
              </a:rPr>
              <a:t>The derivative is a generalization of the instantaneous velocity of a position function: when </a:t>
            </a:r>
            <a:r>
              <a:rPr dirty="0" sz="900" spc="40" i="1">
                <a:latin typeface="Trebuchet MS"/>
                <a:cs typeface="Trebuchet MS"/>
              </a:rPr>
              <a:t>y </a:t>
            </a:r>
            <a:r>
              <a:rPr dirty="0" sz="1050" spc="155">
                <a:latin typeface="Arial"/>
                <a:cs typeface="Arial"/>
              </a:rPr>
              <a:t>= </a:t>
            </a:r>
            <a:r>
              <a:rPr dirty="0" sz="900" spc="30" i="1">
                <a:latin typeface="Trebuchet MS"/>
                <a:cs typeface="Trebuchet MS"/>
              </a:rPr>
              <a:t>s</a:t>
            </a:r>
            <a:r>
              <a:rPr dirty="0" sz="1050" spc="30">
                <a:latin typeface="Arial"/>
                <a:cs typeface="Arial"/>
              </a:rPr>
              <a:t>(</a:t>
            </a:r>
            <a:r>
              <a:rPr dirty="0" sz="900" spc="30" i="1">
                <a:latin typeface="Trebuchet MS"/>
                <a:cs typeface="Trebuchet MS"/>
              </a:rPr>
              <a:t>t</a:t>
            </a:r>
            <a:r>
              <a:rPr dirty="0" sz="1050" spc="30">
                <a:latin typeface="Arial"/>
                <a:cs typeface="Arial"/>
              </a:rPr>
              <a:t>) </a:t>
            </a:r>
            <a:r>
              <a:rPr dirty="0" sz="900">
                <a:latin typeface="Liberation Serif"/>
                <a:cs typeface="Liberation Serif"/>
              </a:rPr>
              <a:t>is a position  function</a:t>
            </a:r>
            <a:r>
              <a:rPr dirty="0" sz="900" spc="-5">
                <a:latin typeface="Liberation Serif"/>
                <a:cs typeface="Liberation Serif"/>
              </a:rPr>
              <a:t> </a:t>
            </a:r>
            <a:r>
              <a:rPr dirty="0" sz="900">
                <a:latin typeface="Liberation Serif"/>
                <a:cs typeface="Liberation Serif"/>
              </a:rPr>
              <a:t>of a moving </a:t>
            </a:r>
            <a:r>
              <a:rPr dirty="0" sz="900" spc="-15">
                <a:latin typeface="Liberation Serif"/>
                <a:cs typeface="Liberation Serif"/>
              </a:rPr>
              <a:t>body,</a:t>
            </a:r>
            <a:r>
              <a:rPr dirty="0" sz="900" spc="-10">
                <a:latin typeface="Liberation Serif"/>
                <a:cs typeface="Liberation Serif"/>
              </a:rPr>
              <a:t> </a:t>
            </a:r>
            <a:r>
              <a:rPr dirty="0" sz="900" spc="65" i="1">
                <a:latin typeface="Trebuchet MS"/>
                <a:cs typeface="Trebuchet MS"/>
              </a:rPr>
              <a:t>s</a:t>
            </a:r>
            <a:r>
              <a:rPr dirty="0" baseline="31746" sz="1050" spc="97">
                <a:latin typeface="Arial"/>
                <a:cs typeface="Arial"/>
              </a:rPr>
              <a:t>′</a:t>
            </a:r>
            <a:r>
              <a:rPr dirty="0" sz="1050" spc="65">
                <a:latin typeface="Arial"/>
                <a:cs typeface="Arial"/>
              </a:rPr>
              <a:t>(</a:t>
            </a:r>
            <a:r>
              <a:rPr dirty="0" sz="900" spc="65" i="1">
                <a:latin typeface="Trebuchet MS"/>
                <a:cs typeface="Trebuchet MS"/>
              </a:rPr>
              <a:t>a</a:t>
            </a:r>
            <a:r>
              <a:rPr dirty="0" sz="1050" spc="65">
                <a:latin typeface="Arial"/>
                <a:cs typeface="Arial"/>
              </a:rPr>
              <a:t>)</a:t>
            </a:r>
            <a:r>
              <a:rPr dirty="0" sz="1050" spc="-15">
                <a:latin typeface="Arial"/>
                <a:cs typeface="Arial"/>
              </a:rPr>
              <a:t> </a:t>
            </a:r>
            <a:r>
              <a:rPr dirty="0" sz="900">
                <a:latin typeface="Liberation Serif"/>
                <a:cs typeface="Liberation Serif"/>
              </a:rPr>
              <a:t>tells us the</a:t>
            </a:r>
            <a:r>
              <a:rPr dirty="0" sz="900" spc="-5">
                <a:latin typeface="Liberation Serif"/>
                <a:cs typeface="Liberation Serif"/>
              </a:rPr>
              <a:t> </a:t>
            </a:r>
            <a:r>
              <a:rPr dirty="0" sz="900">
                <a:latin typeface="Liberation Serif"/>
                <a:cs typeface="Liberation Serif"/>
              </a:rPr>
              <a:t>instantaneous velocity of the body</a:t>
            </a:r>
            <a:r>
              <a:rPr dirty="0" sz="900" spc="-5">
                <a:latin typeface="Liberation Serif"/>
                <a:cs typeface="Liberation Serif"/>
              </a:rPr>
              <a:t> </a:t>
            </a:r>
            <a:r>
              <a:rPr dirty="0" sz="900">
                <a:latin typeface="Liberation Serif"/>
                <a:cs typeface="Liberation Serif"/>
              </a:rPr>
              <a:t>at time</a:t>
            </a:r>
            <a:r>
              <a:rPr dirty="0" sz="900" spc="-5">
                <a:latin typeface="Liberation Serif"/>
                <a:cs typeface="Liberation Serif"/>
              </a:rPr>
              <a:t> </a:t>
            </a:r>
            <a:r>
              <a:rPr dirty="0" sz="900" spc="-25" i="1">
                <a:latin typeface="Trebuchet MS"/>
                <a:cs typeface="Trebuchet MS"/>
              </a:rPr>
              <a:t>t</a:t>
            </a:r>
            <a:r>
              <a:rPr dirty="0" sz="900" spc="-30" i="1">
                <a:latin typeface="Trebuchet MS"/>
                <a:cs typeface="Trebuchet MS"/>
              </a:rPr>
              <a:t> </a:t>
            </a:r>
            <a:r>
              <a:rPr dirty="0" sz="1050" spc="155">
                <a:latin typeface="Arial"/>
                <a:cs typeface="Arial"/>
              </a:rPr>
              <a:t>=</a:t>
            </a:r>
            <a:r>
              <a:rPr dirty="0" sz="1050" spc="-95">
                <a:latin typeface="Arial"/>
                <a:cs typeface="Arial"/>
              </a:rPr>
              <a:t> </a:t>
            </a:r>
            <a:r>
              <a:rPr dirty="0" sz="900" spc="50" i="1">
                <a:latin typeface="Trebuchet MS"/>
                <a:cs typeface="Trebuchet MS"/>
              </a:rPr>
              <a:t>a</a:t>
            </a:r>
            <a:r>
              <a:rPr dirty="0" sz="900" spc="-150" i="1">
                <a:latin typeface="Trebuchet MS"/>
                <a:cs typeface="Trebuchet MS"/>
              </a:rPr>
              <a:t> </a:t>
            </a:r>
            <a:r>
              <a:rPr dirty="0" sz="900">
                <a:latin typeface="Liberation Serif"/>
                <a:cs typeface="Liberation Serif"/>
              </a:rPr>
              <a:t>.</a:t>
            </a:r>
            <a:endParaRPr sz="900">
              <a:latin typeface="Liberation Serif"/>
              <a:cs typeface="Liberation Serif"/>
            </a:endParaRPr>
          </a:p>
        </p:txBody>
      </p:sp>
      <p:sp>
        <p:nvSpPr>
          <p:cNvPr id="20" name="object 20"/>
          <p:cNvSpPr/>
          <p:nvPr/>
        </p:nvSpPr>
        <p:spPr>
          <a:xfrm>
            <a:off x="2220110" y="5220342"/>
            <a:ext cx="534035" cy="0"/>
          </a:xfrm>
          <a:custGeom>
            <a:avLst/>
            <a:gdLst/>
            <a:ahLst/>
            <a:cxnLst/>
            <a:rect l="l" t="t" r="r" b="b"/>
            <a:pathLst>
              <a:path w="534035" h="0">
                <a:moveTo>
                  <a:pt x="0" y="0"/>
                </a:moveTo>
                <a:lnTo>
                  <a:pt x="533673" y="0"/>
                </a:lnTo>
              </a:path>
            </a:pathLst>
          </a:custGeom>
          <a:ln w="9529">
            <a:solidFill>
              <a:srgbClr val="000000"/>
            </a:solidFill>
          </a:ln>
        </p:spPr>
        <p:txBody>
          <a:bodyPr wrap="square" lIns="0" tIns="0" rIns="0" bIns="0" rtlCol="0"/>
          <a:lstStyle/>
          <a:p/>
        </p:txBody>
      </p:sp>
      <p:sp>
        <p:nvSpPr>
          <p:cNvPr id="21" name="object 21"/>
          <p:cNvSpPr txBox="1"/>
          <p:nvPr/>
        </p:nvSpPr>
        <p:spPr>
          <a:xfrm>
            <a:off x="1218089" y="5125141"/>
            <a:ext cx="5533390" cy="164465"/>
          </a:xfrm>
          <a:prstGeom prst="rect">
            <a:avLst/>
          </a:prstGeom>
        </p:spPr>
        <p:txBody>
          <a:bodyPr wrap="square" lIns="0" tIns="13970" rIns="0" bIns="0" rtlCol="0" vert="horz">
            <a:spAutoFit/>
          </a:bodyPr>
          <a:lstStyle/>
          <a:p>
            <a:pPr marL="12700">
              <a:lnSpc>
                <a:spcPct val="100000"/>
              </a:lnSpc>
              <a:spcBef>
                <a:spcPts val="110"/>
              </a:spcBef>
            </a:pPr>
            <a:r>
              <a:rPr dirty="0" sz="900">
                <a:latin typeface="Liberation Serif"/>
                <a:cs typeface="Liberation Serif"/>
              </a:rPr>
              <a:t>Because the units on </a:t>
            </a:r>
            <a:r>
              <a:rPr dirty="0" baseline="51282" sz="975" spc="104" i="1">
                <a:latin typeface="Trebuchet MS"/>
                <a:cs typeface="Trebuchet MS"/>
              </a:rPr>
              <a:t>f</a:t>
            </a:r>
            <a:r>
              <a:rPr dirty="0" baseline="47619" sz="1050" spc="104">
                <a:latin typeface="Arial"/>
                <a:cs typeface="Arial"/>
              </a:rPr>
              <a:t>(</a:t>
            </a:r>
            <a:r>
              <a:rPr dirty="0" baseline="51282" sz="975" spc="104" i="1">
                <a:latin typeface="Trebuchet MS"/>
                <a:cs typeface="Trebuchet MS"/>
              </a:rPr>
              <a:t>a</a:t>
            </a:r>
            <a:r>
              <a:rPr dirty="0" baseline="47619" sz="1050" spc="104">
                <a:latin typeface="Arial"/>
                <a:cs typeface="Arial"/>
              </a:rPr>
              <a:t>+</a:t>
            </a:r>
            <a:r>
              <a:rPr dirty="0" baseline="51282" sz="975" spc="104" i="1">
                <a:latin typeface="Trebuchet MS"/>
                <a:cs typeface="Trebuchet MS"/>
              </a:rPr>
              <a:t>h</a:t>
            </a:r>
            <a:r>
              <a:rPr dirty="0" baseline="47619" sz="1050" spc="104">
                <a:latin typeface="Arial"/>
                <a:cs typeface="Arial"/>
              </a:rPr>
              <a:t>)−</a:t>
            </a:r>
            <a:r>
              <a:rPr dirty="0" baseline="51282" sz="975" spc="104" i="1">
                <a:latin typeface="Trebuchet MS"/>
                <a:cs typeface="Trebuchet MS"/>
              </a:rPr>
              <a:t>f</a:t>
            </a:r>
            <a:r>
              <a:rPr dirty="0" baseline="47619" sz="1050" spc="104">
                <a:latin typeface="Arial"/>
                <a:cs typeface="Arial"/>
              </a:rPr>
              <a:t>(</a:t>
            </a:r>
            <a:r>
              <a:rPr dirty="0" baseline="51282" sz="975" spc="104" i="1">
                <a:latin typeface="Trebuchet MS"/>
                <a:cs typeface="Trebuchet MS"/>
              </a:rPr>
              <a:t>a</a:t>
            </a:r>
            <a:r>
              <a:rPr dirty="0" baseline="47619" sz="1050" spc="104">
                <a:latin typeface="Arial"/>
                <a:cs typeface="Arial"/>
              </a:rPr>
              <a:t>) </a:t>
            </a:r>
            <a:r>
              <a:rPr dirty="0" sz="900">
                <a:latin typeface="Liberation Serif"/>
                <a:cs typeface="Liberation Serif"/>
              </a:rPr>
              <a:t>are “units of </a:t>
            </a:r>
            <a:r>
              <a:rPr dirty="0" sz="900" spc="120" i="1">
                <a:latin typeface="Trebuchet MS"/>
                <a:cs typeface="Trebuchet MS"/>
              </a:rPr>
              <a:t>f </a:t>
            </a:r>
            <a:r>
              <a:rPr dirty="0" sz="900">
                <a:latin typeface="Liberation Serif"/>
                <a:cs typeface="Liberation Serif"/>
              </a:rPr>
              <a:t>per unit of </a:t>
            </a:r>
            <a:r>
              <a:rPr dirty="0" sz="900" spc="35" i="1">
                <a:latin typeface="Trebuchet MS"/>
                <a:cs typeface="Trebuchet MS"/>
              </a:rPr>
              <a:t>x</a:t>
            </a:r>
            <a:r>
              <a:rPr dirty="0" sz="900" spc="35">
                <a:latin typeface="Liberation Serif"/>
                <a:cs typeface="Liberation Serif"/>
              </a:rPr>
              <a:t>,” </a:t>
            </a:r>
            <a:r>
              <a:rPr dirty="0" sz="900">
                <a:latin typeface="Liberation Serif"/>
                <a:cs typeface="Liberation Serif"/>
              </a:rPr>
              <a:t>the derivative has these very same units. For instance,</a:t>
            </a:r>
            <a:r>
              <a:rPr dirty="0" sz="900" spc="-150">
                <a:latin typeface="Liberation Serif"/>
                <a:cs typeface="Liberation Serif"/>
              </a:rPr>
              <a:t> </a:t>
            </a:r>
            <a:r>
              <a:rPr dirty="0" sz="900">
                <a:latin typeface="Liberation Serif"/>
                <a:cs typeface="Liberation Serif"/>
              </a:rPr>
              <a:t>if</a:t>
            </a:r>
            <a:endParaRPr sz="900">
              <a:latin typeface="Liberation Serif"/>
              <a:cs typeface="Liberation Serif"/>
            </a:endParaRPr>
          </a:p>
        </p:txBody>
      </p:sp>
      <p:sp>
        <p:nvSpPr>
          <p:cNvPr id="22" name="object 22"/>
          <p:cNvSpPr txBox="1"/>
          <p:nvPr/>
        </p:nvSpPr>
        <p:spPr>
          <a:xfrm>
            <a:off x="1218089" y="5206758"/>
            <a:ext cx="4516120" cy="257810"/>
          </a:xfrm>
          <a:prstGeom prst="rect">
            <a:avLst/>
          </a:prstGeom>
        </p:spPr>
        <p:txBody>
          <a:bodyPr wrap="square" lIns="0" tIns="12065" rIns="0" bIns="0" rtlCol="0" vert="horz">
            <a:spAutoFit/>
          </a:bodyPr>
          <a:lstStyle/>
          <a:p>
            <a:pPr marL="1240790">
              <a:lnSpc>
                <a:spcPts val="680"/>
              </a:lnSpc>
              <a:spcBef>
                <a:spcPts val="95"/>
              </a:spcBef>
            </a:pPr>
            <a:r>
              <a:rPr dirty="0" sz="650" spc="40" i="1">
                <a:latin typeface="Trebuchet MS"/>
                <a:cs typeface="Trebuchet MS"/>
              </a:rPr>
              <a:t>h</a:t>
            </a:r>
            <a:endParaRPr sz="650">
              <a:latin typeface="Trebuchet MS"/>
              <a:cs typeface="Trebuchet MS"/>
            </a:endParaRPr>
          </a:p>
          <a:p>
            <a:pPr marL="12700">
              <a:lnSpc>
                <a:spcPts val="1160"/>
              </a:lnSpc>
            </a:pPr>
            <a:r>
              <a:rPr dirty="0" sz="900" spc="100" i="1">
                <a:latin typeface="Trebuchet MS"/>
                <a:cs typeface="Trebuchet MS"/>
              </a:rPr>
              <a:t>s</a:t>
            </a:r>
            <a:r>
              <a:rPr dirty="0" sz="900" spc="-50" i="1">
                <a:latin typeface="Trebuchet MS"/>
                <a:cs typeface="Trebuchet MS"/>
              </a:rPr>
              <a:t> </a:t>
            </a:r>
            <a:r>
              <a:rPr dirty="0" sz="900">
                <a:latin typeface="Liberation Serif"/>
                <a:cs typeface="Liberation Serif"/>
              </a:rPr>
              <a:t>measures</a:t>
            </a:r>
            <a:r>
              <a:rPr dirty="0" sz="900" spc="-5">
                <a:latin typeface="Liberation Serif"/>
                <a:cs typeface="Liberation Serif"/>
              </a:rPr>
              <a:t> </a:t>
            </a:r>
            <a:r>
              <a:rPr dirty="0" sz="900">
                <a:latin typeface="Liberation Serif"/>
                <a:cs typeface="Liberation Serif"/>
              </a:rPr>
              <a:t>position</a:t>
            </a:r>
            <a:r>
              <a:rPr dirty="0" sz="900" spc="-5">
                <a:latin typeface="Liberation Serif"/>
                <a:cs typeface="Liberation Serif"/>
              </a:rPr>
              <a:t> </a:t>
            </a:r>
            <a:r>
              <a:rPr dirty="0" sz="900">
                <a:latin typeface="Liberation Serif"/>
                <a:cs typeface="Liberation Serif"/>
              </a:rPr>
              <a:t>in</a:t>
            </a:r>
            <a:r>
              <a:rPr dirty="0" sz="900" spc="-5">
                <a:latin typeface="Liberation Serif"/>
                <a:cs typeface="Liberation Serif"/>
              </a:rPr>
              <a:t> </a:t>
            </a:r>
            <a:r>
              <a:rPr dirty="0" sz="900">
                <a:latin typeface="Liberation Serif"/>
                <a:cs typeface="Liberation Serif"/>
              </a:rPr>
              <a:t>feet</a:t>
            </a:r>
            <a:r>
              <a:rPr dirty="0" sz="900" spc="-5">
                <a:latin typeface="Liberation Serif"/>
                <a:cs typeface="Liberation Serif"/>
              </a:rPr>
              <a:t> </a:t>
            </a:r>
            <a:r>
              <a:rPr dirty="0" sz="900">
                <a:latin typeface="Liberation Serif"/>
                <a:cs typeface="Liberation Serif"/>
              </a:rPr>
              <a:t>and</a:t>
            </a:r>
            <a:r>
              <a:rPr dirty="0" sz="900" spc="-10">
                <a:latin typeface="Liberation Serif"/>
                <a:cs typeface="Liberation Serif"/>
              </a:rPr>
              <a:t> </a:t>
            </a:r>
            <a:r>
              <a:rPr dirty="0" sz="900" spc="-25" i="1">
                <a:latin typeface="Trebuchet MS"/>
                <a:cs typeface="Trebuchet MS"/>
              </a:rPr>
              <a:t>t</a:t>
            </a:r>
            <a:r>
              <a:rPr dirty="0" sz="900" spc="-45" i="1">
                <a:latin typeface="Trebuchet MS"/>
                <a:cs typeface="Trebuchet MS"/>
              </a:rPr>
              <a:t> </a:t>
            </a:r>
            <a:r>
              <a:rPr dirty="0" sz="900">
                <a:latin typeface="Liberation Serif"/>
                <a:cs typeface="Liberation Serif"/>
              </a:rPr>
              <a:t>measures</a:t>
            </a:r>
            <a:r>
              <a:rPr dirty="0" sz="900" spc="-5">
                <a:latin typeface="Liberation Serif"/>
                <a:cs typeface="Liberation Serif"/>
              </a:rPr>
              <a:t> </a:t>
            </a:r>
            <a:r>
              <a:rPr dirty="0" sz="900">
                <a:latin typeface="Liberation Serif"/>
                <a:cs typeface="Liberation Serif"/>
              </a:rPr>
              <a:t>time</a:t>
            </a:r>
            <a:r>
              <a:rPr dirty="0" sz="900" spc="-5">
                <a:latin typeface="Liberation Serif"/>
                <a:cs typeface="Liberation Serif"/>
              </a:rPr>
              <a:t> </a:t>
            </a:r>
            <a:r>
              <a:rPr dirty="0" sz="900">
                <a:latin typeface="Liberation Serif"/>
                <a:cs typeface="Liberation Serif"/>
              </a:rPr>
              <a:t>in</a:t>
            </a:r>
            <a:r>
              <a:rPr dirty="0" sz="900" spc="-5">
                <a:latin typeface="Liberation Serif"/>
                <a:cs typeface="Liberation Serif"/>
              </a:rPr>
              <a:t> </a:t>
            </a:r>
            <a:r>
              <a:rPr dirty="0" sz="900">
                <a:latin typeface="Liberation Serif"/>
                <a:cs typeface="Liberation Serif"/>
              </a:rPr>
              <a:t>seconds,</a:t>
            </a:r>
            <a:r>
              <a:rPr dirty="0" sz="900" spc="-5">
                <a:latin typeface="Liberation Serif"/>
                <a:cs typeface="Liberation Serif"/>
              </a:rPr>
              <a:t> </a:t>
            </a:r>
            <a:r>
              <a:rPr dirty="0" sz="900">
                <a:latin typeface="Liberation Serif"/>
                <a:cs typeface="Liberation Serif"/>
              </a:rPr>
              <a:t>the units</a:t>
            </a:r>
            <a:r>
              <a:rPr dirty="0" sz="900" spc="-5">
                <a:latin typeface="Liberation Serif"/>
                <a:cs typeface="Liberation Serif"/>
              </a:rPr>
              <a:t> </a:t>
            </a:r>
            <a:r>
              <a:rPr dirty="0" sz="900">
                <a:latin typeface="Liberation Serif"/>
                <a:cs typeface="Liberation Serif"/>
              </a:rPr>
              <a:t>on</a:t>
            </a:r>
            <a:r>
              <a:rPr dirty="0" sz="900" spc="-10">
                <a:latin typeface="Liberation Serif"/>
                <a:cs typeface="Liberation Serif"/>
              </a:rPr>
              <a:t> </a:t>
            </a:r>
            <a:r>
              <a:rPr dirty="0" sz="900" spc="65" i="1">
                <a:latin typeface="Trebuchet MS"/>
                <a:cs typeface="Trebuchet MS"/>
              </a:rPr>
              <a:t>s</a:t>
            </a:r>
            <a:r>
              <a:rPr dirty="0" baseline="31746" sz="1050" spc="97">
                <a:latin typeface="Arial"/>
                <a:cs typeface="Arial"/>
              </a:rPr>
              <a:t>′</a:t>
            </a:r>
            <a:r>
              <a:rPr dirty="0" sz="1050" spc="65">
                <a:latin typeface="Arial"/>
                <a:cs typeface="Arial"/>
              </a:rPr>
              <a:t>(</a:t>
            </a:r>
            <a:r>
              <a:rPr dirty="0" sz="900" spc="65" i="1">
                <a:latin typeface="Trebuchet MS"/>
                <a:cs typeface="Trebuchet MS"/>
              </a:rPr>
              <a:t>a</a:t>
            </a:r>
            <a:r>
              <a:rPr dirty="0" sz="1050" spc="65">
                <a:latin typeface="Arial"/>
                <a:cs typeface="Arial"/>
              </a:rPr>
              <a:t>)</a:t>
            </a:r>
            <a:r>
              <a:rPr dirty="0" sz="1050" spc="-20">
                <a:latin typeface="Arial"/>
                <a:cs typeface="Arial"/>
              </a:rPr>
              <a:t> </a:t>
            </a:r>
            <a:r>
              <a:rPr dirty="0" sz="900">
                <a:latin typeface="Liberation Serif"/>
                <a:cs typeface="Liberation Serif"/>
              </a:rPr>
              <a:t>are</a:t>
            </a:r>
            <a:r>
              <a:rPr dirty="0" sz="900" spc="-5">
                <a:latin typeface="Liberation Serif"/>
                <a:cs typeface="Liberation Serif"/>
              </a:rPr>
              <a:t> </a:t>
            </a:r>
            <a:r>
              <a:rPr dirty="0" sz="900">
                <a:latin typeface="Liberation Serif"/>
                <a:cs typeface="Liberation Serif"/>
              </a:rPr>
              <a:t>feet</a:t>
            </a:r>
            <a:r>
              <a:rPr dirty="0" sz="900" spc="-5">
                <a:latin typeface="Liberation Serif"/>
                <a:cs typeface="Liberation Serif"/>
              </a:rPr>
              <a:t> </a:t>
            </a:r>
            <a:r>
              <a:rPr dirty="0" sz="900">
                <a:latin typeface="Liberation Serif"/>
                <a:cs typeface="Liberation Serif"/>
              </a:rPr>
              <a:t>per</a:t>
            </a:r>
            <a:r>
              <a:rPr dirty="0" sz="900" spc="-5">
                <a:latin typeface="Liberation Serif"/>
                <a:cs typeface="Liberation Serif"/>
              </a:rPr>
              <a:t> </a:t>
            </a:r>
            <a:r>
              <a:rPr dirty="0" sz="900">
                <a:latin typeface="Liberation Serif"/>
                <a:cs typeface="Liberation Serif"/>
              </a:rPr>
              <a:t>second.</a:t>
            </a:r>
            <a:endParaRPr sz="900">
              <a:latin typeface="Liberation Serif"/>
              <a:cs typeface="Liberation Serif"/>
            </a:endParaRPr>
          </a:p>
        </p:txBody>
      </p:sp>
      <p:sp>
        <p:nvSpPr>
          <p:cNvPr id="23" name="object 23"/>
          <p:cNvSpPr txBox="1"/>
          <p:nvPr/>
        </p:nvSpPr>
        <p:spPr>
          <a:xfrm>
            <a:off x="1218089" y="5471049"/>
            <a:ext cx="5565775" cy="184150"/>
          </a:xfrm>
          <a:prstGeom prst="rect">
            <a:avLst/>
          </a:prstGeom>
        </p:spPr>
        <p:txBody>
          <a:bodyPr wrap="square" lIns="0" tIns="11430" rIns="0" bIns="0" rtlCol="0" vert="horz">
            <a:spAutoFit/>
          </a:bodyPr>
          <a:lstStyle/>
          <a:p>
            <a:pPr marL="12700">
              <a:lnSpc>
                <a:spcPct val="100000"/>
              </a:lnSpc>
              <a:spcBef>
                <a:spcPts val="90"/>
              </a:spcBef>
            </a:pPr>
            <a:r>
              <a:rPr dirty="0" sz="900">
                <a:latin typeface="Liberation Serif"/>
                <a:cs typeface="Liberation Serif"/>
              </a:rPr>
              <a:t>Because the quantity </a:t>
            </a:r>
            <a:r>
              <a:rPr dirty="0" u="sng" baseline="51282" sz="975" spc="104" i="1">
                <a:uFill>
                  <a:solidFill>
                    <a:srgbClr val="000000"/>
                  </a:solidFill>
                </a:uFill>
                <a:latin typeface="Trebuchet MS"/>
                <a:cs typeface="Trebuchet MS"/>
              </a:rPr>
              <a:t>f</a:t>
            </a:r>
            <a:r>
              <a:rPr dirty="0" u="sng" baseline="47619" sz="1050" spc="104">
                <a:uFill>
                  <a:solidFill>
                    <a:srgbClr val="000000"/>
                  </a:solidFill>
                </a:uFill>
                <a:latin typeface="Arial"/>
                <a:cs typeface="Arial"/>
              </a:rPr>
              <a:t>(</a:t>
            </a:r>
            <a:r>
              <a:rPr dirty="0" u="sng" baseline="51282" sz="975" spc="104" i="1">
                <a:uFill>
                  <a:solidFill>
                    <a:srgbClr val="000000"/>
                  </a:solidFill>
                </a:uFill>
                <a:latin typeface="Trebuchet MS"/>
                <a:cs typeface="Trebuchet MS"/>
              </a:rPr>
              <a:t>a</a:t>
            </a:r>
            <a:r>
              <a:rPr dirty="0" u="sng" baseline="47619" sz="1050" spc="104">
                <a:uFill>
                  <a:solidFill>
                    <a:srgbClr val="000000"/>
                  </a:solidFill>
                </a:uFill>
                <a:latin typeface="Arial"/>
                <a:cs typeface="Arial"/>
              </a:rPr>
              <a:t>+</a:t>
            </a:r>
            <a:r>
              <a:rPr dirty="0" u="sng" baseline="51282" sz="975" spc="104" i="1">
                <a:uFill>
                  <a:solidFill>
                    <a:srgbClr val="000000"/>
                  </a:solidFill>
                </a:uFill>
                <a:latin typeface="Trebuchet MS"/>
                <a:cs typeface="Trebuchet MS"/>
              </a:rPr>
              <a:t>h</a:t>
            </a:r>
            <a:r>
              <a:rPr dirty="0" u="sng" baseline="47619" sz="1050" spc="104">
                <a:uFill>
                  <a:solidFill>
                    <a:srgbClr val="000000"/>
                  </a:solidFill>
                </a:uFill>
                <a:latin typeface="Arial"/>
                <a:cs typeface="Arial"/>
              </a:rPr>
              <a:t>)−</a:t>
            </a:r>
            <a:r>
              <a:rPr dirty="0" u="sng" baseline="51282" sz="975" spc="104" i="1">
                <a:uFill>
                  <a:solidFill>
                    <a:srgbClr val="000000"/>
                  </a:solidFill>
                </a:uFill>
                <a:latin typeface="Trebuchet MS"/>
                <a:cs typeface="Trebuchet MS"/>
              </a:rPr>
              <a:t>f</a:t>
            </a:r>
            <a:r>
              <a:rPr dirty="0" u="sng" baseline="47619" sz="1050" spc="104">
                <a:uFill>
                  <a:solidFill>
                    <a:srgbClr val="000000"/>
                  </a:solidFill>
                </a:uFill>
                <a:latin typeface="Arial"/>
                <a:cs typeface="Arial"/>
              </a:rPr>
              <a:t>(</a:t>
            </a:r>
            <a:r>
              <a:rPr dirty="0" u="sng" baseline="51282" sz="975" spc="104" i="1">
                <a:uFill>
                  <a:solidFill>
                    <a:srgbClr val="000000"/>
                  </a:solidFill>
                </a:uFill>
                <a:latin typeface="Trebuchet MS"/>
                <a:cs typeface="Trebuchet MS"/>
              </a:rPr>
              <a:t>a</a:t>
            </a:r>
            <a:r>
              <a:rPr dirty="0" u="sng" baseline="47619" sz="1050" spc="104">
                <a:uFill>
                  <a:solidFill>
                    <a:srgbClr val="000000"/>
                  </a:solidFill>
                </a:uFill>
                <a:latin typeface="Arial"/>
                <a:cs typeface="Arial"/>
              </a:rPr>
              <a:t>)</a:t>
            </a:r>
            <a:r>
              <a:rPr dirty="0" baseline="47619" sz="1050" spc="104">
                <a:latin typeface="Arial"/>
                <a:cs typeface="Arial"/>
              </a:rPr>
              <a:t> </a:t>
            </a:r>
            <a:r>
              <a:rPr dirty="0" sz="900">
                <a:latin typeface="Liberation Serif"/>
                <a:cs typeface="Liberation Serif"/>
              </a:rPr>
              <a:t>represents the slope of the line through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and </a:t>
            </a:r>
            <a:r>
              <a:rPr dirty="0" sz="1050" spc="35">
                <a:latin typeface="Arial"/>
                <a:cs typeface="Arial"/>
              </a:rPr>
              <a:t>(</a:t>
            </a:r>
            <a:r>
              <a:rPr dirty="0" sz="900" spc="35" i="1">
                <a:latin typeface="Trebuchet MS"/>
                <a:cs typeface="Trebuchet MS"/>
              </a:rPr>
              <a:t>a </a:t>
            </a:r>
            <a:r>
              <a:rPr dirty="0" sz="1050" spc="155">
                <a:latin typeface="Arial"/>
                <a:cs typeface="Arial"/>
              </a:rPr>
              <a:t>+ </a:t>
            </a:r>
            <a:r>
              <a:rPr dirty="0" sz="900" spc="35" i="1">
                <a:latin typeface="Trebuchet MS"/>
                <a:cs typeface="Trebuchet MS"/>
              </a:rPr>
              <a:t>h</a:t>
            </a:r>
            <a:r>
              <a:rPr dirty="0" sz="1050" spc="35">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 </a:t>
            </a:r>
            <a:r>
              <a:rPr dirty="0" sz="1050" spc="155">
                <a:latin typeface="Arial"/>
                <a:cs typeface="Arial"/>
              </a:rPr>
              <a:t>+</a:t>
            </a:r>
            <a:r>
              <a:rPr dirty="0" sz="1050" spc="-130">
                <a:latin typeface="Arial"/>
                <a:cs typeface="Arial"/>
              </a:rPr>
              <a:t> </a:t>
            </a:r>
            <a:r>
              <a:rPr dirty="0" sz="900" spc="50" i="1">
                <a:latin typeface="Trebuchet MS"/>
                <a:cs typeface="Trebuchet MS"/>
              </a:rPr>
              <a:t>h</a:t>
            </a:r>
            <a:r>
              <a:rPr dirty="0" sz="1050" spc="50">
                <a:latin typeface="Arial"/>
                <a:cs typeface="Arial"/>
              </a:rPr>
              <a:t>)) </a:t>
            </a:r>
            <a:r>
              <a:rPr dirty="0" sz="900">
                <a:latin typeface="Liberation Serif"/>
                <a:cs typeface="Liberation Serif"/>
              </a:rPr>
              <a:t>, when we</a:t>
            </a:r>
            <a:endParaRPr sz="900">
              <a:latin typeface="Liberation Serif"/>
              <a:cs typeface="Liberation Serif"/>
            </a:endParaRPr>
          </a:p>
        </p:txBody>
      </p:sp>
      <p:sp>
        <p:nvSpPr>
          <p:cNvPr id="24" name="object 24"/>
          <p:cNvSpPr txBox="1"/>
          <p:nvPr/>
        </p:nvSpPr>
        <p:spPr>
          <a:xfrm>
            <a:off x="772121" y="5568893"/>
            <a:ext cx="6011545" cy="2364105"/>
          </a:xfrm>
          <a:prstGeom prst="rect">
            <a:avLst/>
          </a:prstGeom>
        </p:spPr>
        <p:txBody>
          <a:bodyPr wrap="square" lIns="0" tIns="12065" rIns="0" bIns="0" rtlCol="0" vert="horz">
            <a:spAutoFit/>
          </a:bodyPr>
          <a:lstStyle/>
          <a:p>
            <a:pPr marL="1705610">
              <a:lnSpc>
                <a:spcPts val="755"/>
              </a:lnSpc>
              <a:spcBef>
                <a:spcPts val="95"/>
              </a:spcBef>
            </a:pPr>
            <a:r>
              <a:rPr dirty="0" sz="650" spc="40" i="1">
                <a:latin typeface="Trebuchet MS"/>
                <a:cs typeface="Trebuchet MS"/>
              </a:rPr>
              <a:t>h</a:t>
            </a:r>
            <a:endParaRPr sz="650">
              <a:latin typeface="Trebuchet MS"/>
              <a:cs typeface="Trebuchet MS"/>
            </a:endParaRPr>
          </a:p>
          <a:p>
            <a:pPr marL="458470">
              <a:lnSpc>
                <a:spcPts val="1055"/>
              </a:lnSpc>
            </a:pPr>
            <a:r>
              <a:rPr dirty="0" sz="900">
                <a:latin typeface="Liberation Serif"/>
                <a:cs typeface="Liberation Serif"/>
              </a:rPr>
              <a:t>compute</a:t>
            </a:r>
            <a:r>
              <a:rPr dirty="0" sz="900" spc="30">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derivative</a:t>
            </a:r>
            <a:r>
              <a:rPr dirty="0" sz="900" spc="30">
                <a:latin typeface="Liberation Serif"/>
                <a:cs typeface="Liberation Serif"/>
              </a:rPr>
              <a:t> </a:t>
            </a:r>
            <a:r>
              <a:rPr dirty="0" sz="900">
                <a:latin typeface="Liberation Serif"/>
                <a:cs typeface="Liberation Serif"/>
              </a:rPr>
              <a:t>we</a:t>
            </a:r>
            <a:r>
              <a:rPr dirty="0" sz="900" spc="30">
                <a:latin typeface="Liberation Serif"/>
                <a:cs typeface="Liberation Serif"/>
              </a:rPr>
              <a:t> </a:t>
            </a:r>
            <a:r>
              <a:rPr dirty="0" sz="900">
                <a:latin typeface="Liberation Serif"/>
                <a:cs typeface="Liberation Serif"/>
              </a:rPr>
              <a:t>are</a:t>
            </a:r>
            <a:r>
              <a:rPr dirty="0" sz="900" spc="30">
                <a:latin typeface="Liberation Serif"/>
                <a:cs typeface="Liberation Serif"/>
              </a:rPr>
              <a:t> </a:t>
            </a:r>
            <a:r>
              <a:rPr dirty="0" sz="900">
                <a:latin typeface="Liberation Serif"/>
                <a:cs typeface="Liberation Serif"/>
              </a:rPr>
              <a:t>taking</a:t>
            </a:r>
            <a:r>
              <a:rPr dirty="0" sz="900" spc="30">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limit</a:t>
            </a:r>
            <a:r>
              <a:rPr dirty="0" sz="900" spc="30">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a</a:t>
            </a:r>
            <a:r>
              <a:rPr dirty="0" sz="900" spc="30">
                <a:latin typeface="Liberation Serif"/>
                <a:cs typeface="Liberation Serif"/>
              </a:rPr>
              <a:t> </a:t>
            </a:r>
            <a:r>
              <a:rPr dirty="0" sz="900">
                <a:latin typeface="Liberation Serif"/>
                <a:cs typeface="Liberation Serif"/>
              </a:rPr>
              <a:t>collection</a:t>
            </a:r>
            <a:r>
              <a:rPr dirty="0" sz="900" spc="30">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slopes</a:t>
            </a:r>
            <a:r>
              <a:rPr dirty="0" sz="900" spc="30">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lines,</a:t>
            </a:r>
            <a:r>
              <a:rPr dirty="0" sz="900" spc="30">
                <a:latin typeface="Liberation Serif"/>
                <a:cs typeface="Liberation Serif"/>
              </a:rPr>
              <a:t> </a:t>
            </a:r>
            <a:r>
              <a:rPr dirty="0" sz="900">
                <a:latin typeface="Liberation Serif"/>
                <a:cs typeface="Liberation Serif"/>
              </a:rPr>
              <a:t>and</a:t>
            </a:r>
            <a:r>
              <a:rPr dirty="0" sz="900" spc="30">
                <a:latin typeface="Liberation Serif"/>
                <a:cs typeface="Liberation Serif"/>
              </a:rPr>
              <a:t> </a:t>
            </a:r>
            <a:r>
              <a:rPr dirty="0" sz="900">
                <a:latin typeface="Liberation Serif"/>
                <a:cs typeface="Liberation Serif"/>
              </a:rPr>
              <a:t>thus</a:t>
            </a:r>
            <a:r>
              <a:rPr dirty="0" sz="900" spc="30">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derivative</a:t>
            </a:r>
            <a:r>
              <a:rPr dirty="0" sz="900" spc="30">
                <a:latin typeface="Liberation Serif"/>
                <a:cs typeface="Liberation Serif"/>
              </a:rPr>
              <a:t> </a:t>
            </a:r>
            <a:r>
              <a:rPr dirty="0" sz="900">
                <a:latin typeface="Liberation Serif"/>
                <a:cs typeface="Liberation Serif"/>
              </a:rPr>
              <a:t>itself</a:t>
            </a:r>
            <a:r>
              <a:rPr dirty="0" sz="900" spc="30">
                <a:latin typeface="Liberation Serif"/>
                <a:cs typeface="Liberation Serif"/>
              </a:rPr>
              <a:t> </a:t>
            </a:r>
            <a:r>
              <a:rPr dirty="0" sz="900">
                <a:latin typeface="Liberation Serif"/>
                <a:cs typeface="Liberation Serif"/>
              </a:rPr>
              <a:t>represents</a:t>
            </a:r>
            <a:endParaRPr sz="900">
              <a:latin typeface="Liberation Serif"/>
              <a:cs typeface="Liberation Serif"/>
            </a:endParaRPr>
          </a:p>
          <a:p>
            <a:pPr marL="458470">
              <a:lnSpc>
                <a:spcPct val="100000"/>
              </a:lnSpc>
              <a:spcBef>
                <a:spcPts val="120"/>
              </a:spcBef>
            </a:pPr>
            <a:r>
              <a:rPr dirty="0" sz="900">
                <a:latin typeface="Liberation Serif"/>
                <a:cs typeface="Liberation Serif"/>
              </a:rPr>
              <a:t>the slope of a particularly important</a:t>
            </a:r>
            <a:r>
              <a:rPr dirty="0" sz="900" spc="-5">
                <a:latin typeface="Liberation Serif"/>
                <a:cs typeface="Liberation Serif"/>
              </a:rPr>
              <a:t> </a:t>
            </a:r>
            <a:r>
              <a:rPr dirty="0" sz="900">
                <a:latin typeface="Liberation Serif"/>
                <a:cs typeface="Liberation Serif"/>
              </a:rPr>
              <a:t>line.</a:t>
            </a:r>
            <a:endParaRPr sz="900">
              <a:latin typeface="Liberation Serif"/>
              <a:cs typeface="Liberation Serif"/>
            </a:endParaRPr>
          </a:p>
          <a:p>
            <a:pPr algn="just" marL="12700" marR="5715">
              <a:lnSpc>
                <a:spcPct val="111200"/>
              </a:lnSpc>
              <a:spcBef>
                <a:spcPts val="450"/>
              </a:spcBef>
            </a:pPr>
            <a:r>
              <a:rPr dirty="0" sz="900">
                <a:latin typeface="Liberation Serif"/>
                <a:cs typeface="Liberation Serif"/>
              </a:rPr>
              <a:t>While all of the above ideas are important and we will add depth and perspective to them through additional time and </a:t>
            </a:r>
            <a:r>
              <a:rPr dirty="0" sz="900" spc="-10">
                <a:latin typeface="Liberation Serif"/>
                <a:cs typeface="Liberation Serif"/>
              </a:rPr>
              <a:t>study, </a:t>
            </a:r>
            <a:r>
              <a:rPr dirty="0" sz="900">
                <a:latin typeface="Liberation Serif"/>
                <a:cs typeface="Liberation Serif"/>
              </a:rPr>
              <a:t>for  now it is most essential to recognize how the derivative of a function at a given value represents the slope of a certain line. Thus,  we expand upon the last bullet item</a:t>
            </a:r>
            <a:r>
              <a:rPr dirty="0" sz="900" spc="-5">
                <a:latin typeface="Liberation Serif"/>
                <a:cs typeface="Liberation Serif"/>
              </a:rPr>
              <a:t> </a:t>
            </a:r>
            <a:r>
              <a:rPr dirty="0" sz="900">
                <a:latin typeface="Liberation Serif"/>
                <a:cs typeface="Liberation Serif"/>
              </a:rPr>
              <a:t>above.</a:t>
            </a:r>
            <a:endParaRPr sz="900">
              <a:latin typeface="Liberation Serif"/>
              <a:cs typeface="Liberation Serif"/>
            </a:endParaRPr>
          </a:p>
          <a:p>
            <a:pPr algn="just" marL="12700" marR="5080">
              <a:lnSpc>
                <a:spcPts val="1200"/>
              </a:lnSpc>
              <a:spcBef>
                <a:spcPts val="360"/>
              </a:spcBef>
            </a:pPr>
            <a:r>
              <a:rPr dirty="0" sz="900">
                <a:latin typeface="Liberation Serif"/>
                <a:cs typeface="Liberation Serif"/>
              </a:rPr>
              <a:t>As we move from an average rate of change to an instantaneous one, we can think of one point as “sliding towards” </a:t>
            </a:r>
            <a:r>
              <a:rPr dirty="0" sz="900" spc="-10">
                <a:latin typeface="Liberation Serif"/>
                <a:cs typeface="Liberation Serif"/>
              </a:rPr>
              <a:t>another. </a:t>
            </a:r>
            <a:r>
              <a:rPr dirty="0" sz="900">
                <a:latin typeface="Liberation Serif"/>
                <a:cs typeface="Liberation Serif"/>
              </a:rPr>
              <a:t>In  </a:t>
            </a:r>
            <a:r>
              <a:rPr dirty="0" sz="900" spc="-5">
                <a:latin typeface="Liberation Serif"/>
                <a:cs typeface="Liberation Serif"/>
              </a:rPr>
              <a:t>particular,</a:t>
            </a:r>
            <a:r>
              <a:rPr dirty="0" sz="900" spc="35">
                <a:latin typeface="Liberation Serif"/>
                <a:cs typeface="Liberation Serif"/>
              </a:rPr>
              <a:t> </a:t>
            </a:r>
            <a:r>
              <a:rPr dirty="0" sz="900">
                <a:latin typeface="Liberation Serif"/>
                <a:cs typeface="Liberation Serif"/>
              </a:rPr>
              <a:t>provided</a:t>
            </a:r>
            <a:r>
              <a:rPr dirty="0" sz="900" spc="35">
                <a:latin typeface="Liberation Serif"/>
                <a:cs typeface="Liberation Serif"/>
              </a:rPr>
              <a:t> </a:t>
            </a:r>
            <a:r>
              <a:rPr dirty="0" sz="900">
                <a:latin typeface="Liberation Serif"/>
                <a:cs typeface="Liberation Serif"/>
              </a:rPr>
              <a:t>the</a:t>
            </a:r>
            <a:r>
              <a:rPr dirty="0" sz="900" spc="35">
                <a:latin typeface="Liberation Serif"/>
                <a:cs typeface="Liberation Serif"/>
              </a:rPr>
              <a:t> </a:t>
            </a:r>
            <a:r>
              <a:rPr dirty="0" sz="900">
                <a:latin typeface="Liberation Serif"/>
                <a:cs typeface="Liberation Serif"/>
              </a:rPr>
              <a:t>function</a:t>
            </a:r>
            <a:r>
              <a:rPr dirty="0" sz="900" spc="35">
                <a:latin typeface="Liberation Serif"/>
                <a:cs typeface="Liberation Serif"/>
              </a:rPr>
              <a:t> </a:t>
            </a:r>
            <a:r>
              <a:rPr dirty="0" sz="900">
                <a:latin typeface="Liberation Serif"/>
                <a:cs typeface="Liberation Serif"/>
              </a:rPr>
              <a:t>has</a:t>
            </a:r>
            <a:r>
              <a:rPr dirty="0" sz="900" spc="35">
                <a:latin typeface="Liberation Serif"/>
                <a:cs typeface="Liberation Serif"/>
              </a:rPr>
              <a:t> </a:t>
            </a:r>
            <a:r>
              <a:rPr dirty="0" sz="900">
                <a:latin typeface="Liberation Serif"/>
                <a:cs typeface="Liberation Serif"/>
              </a:rPr>
              <a:t>a</a:t>
            </a:r>
            <a:r>
              <a:rPr dirty="0" sz="900" spc="35">
                <a:latin typeface="Liberation Serif"/>
                <a:cs typeface="Liberation Serif"/>
              </a:rPr>
              <a:t> </a:t>
            </a:r>
            <a:r>
              <a:rPr dirty="0" sz="900">
                <a:latin typeface="Liberation Serif"/>
                <a:cs typeface="Liberation Serif"/>
              </a:rPr>
              <a:t>derivative</a:t>
            </a:r>
            <a:r>
              <a:rPr dirty="0" sz="900" spc="35">
                <a:latin typeface="Liberation Serif"/>
                <a:cs typeface="Liberation Serif"/>
              </a:rPr>
              <a:t> </a:t>
            </a:r>
            <a:r>
              <a:rPr dirty="0" sz="900">
                <a:latin typeface="Liberation Serif"/>
                <a:cs typeface="Liberation Serif"/>
              </a:rPr>
              <a:t>at</a:t>
            </a:r>
            <a:r>
              <a:rPr dirty="0" sz="900" spc="3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5">
                <a:latin typeface="Arial"/>
                <a:cs typeface="Arial"/>
              </a:rPr>
              <a:t> </a:t>
            </a:r>
            <a:r>
              <a:rPr dirty="0" sz="900">
                <a:latin typeface="Liberation Serif"/>
                <a:cs typeface="Liberation Serif"/>
              </a:rPr>
              <a:t>,</a:t>
            </a:r>
            <a:r>
              <a:rPr dirty="0" sz="900" spc="25">
                <a:latin typeface="Liberation Serif"/>
                <a:cs typeface="Liberation Serif"/>
              </a:rPr>
              <a:t> </a:t>
            </a:r>
            <a:r>
              <a:rPr dirty="0" sz="900">
                <a:latin typeface="Liberation Serif"/>
                <a:cs typeface="Liberation Serif"/>
              </a:rPr>
              <a:t>the</a:t>
            </a:r>
            <a:r>
              <a:rPr dirty="0" sz="900" spc="25">
                <a:latin typeface="Liberation Serif"/>
                <a:cs typeface="Liberation Serif"/>
              </a:rPr>
              <a:t> </a:t>
            </a:r>
            <a:r>
              <a:rPr dirty="0" sz="900">
                <a:latin typeface="Liberation Serif"/>
                <a:cs typeface="Liberation Serif"/>
              </a:rPr>
              <a:t>point</a:t>
            </a:r>
            <a:r>
              <a:rPr dirty="0" sz="900" spc="25">
                <a:latin typeface="Liberation Serif"/>
                <a:cs typeface="Liberation Serif"/>
              </a:rPr>
              <a:t> </a:t>
            </a:r>
            <a:r>
              <a:rPr dirty="0" sz="1050" spc="35">
                <a:latin typeface="Arial"/>
                <a:cs typeface="Arial"/>
              </a:rPr>
              <a:t>(</a:t>
            </a:r>
            <a:r>
              <a:rPr dirty="0" sz="900" spc="35" i="1">
                <a:latin typeface="Trebuchet MS"/>
                <a:cs typeface="Trebuchet MS"/>
              </a:rPr>
              <a:t>a</a:t>
            </a:r>
            <a:r>
              <a:rPr dirty="0" sz="900" spc="-120"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12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0" i="1">
                <a:latin typeface="Trebuchet MS"/>
                <a:cs typeface="Trebuchet MS"/>
              </a:rPr>
              <a:t> </a:t>
            </a:r>
            <a:r>
              <a:rPr dirty="0" sz="1050" spc="155">
                <a:latin typeface="Arial"/>
                <a:cs typeface="Arial"/>
              </a:rPr>
              <a:t>+</a:t>
            </a:r>
            <a:r>
              <a:rPr dirty="0" sz="1050" spc="-165">
                <a:latin typeface="Arial"/>
                <a:cs typeface="Arial"/>
              </a:rPr>
              <a:t> </a:t>
            </a:r>
            <a:r>
              <a:rPr dirty="0" sz="900" spc="50" i="1">
                <a:latin typeface="Trebuchet MS"/>
                <a:cs typeface="Trebuchet MS"/>
              </a:rPr>
              <a:t>h</a:t>
            </a:r>
            <a:r>
              <a:rPr dirty="0" sz="1050" spc="50">
                <a:latin typeface="Arial"/>
                <a:cs typeface="Arial"/>
              </a:rPr>
              <a:t>)) </a:t>
            </a:r>
            <a:r>
              <a:rPr dirty="0" sz="900">
                <a:latin typeface="Liberation Serif"/>
                <a:cs typeface="Liberation Serif"/>
              </a:rPr>
              <a:t>will</a:t>
            </a:r>
            <a:r>
              <a:rPr dirty="0" sz="900" spc="50">
                <a:latin typeface="Liberation Serif"/>
                <a:cs typeface="Liberation Serif"/>
              </a:rPr>
              <a:t> </a:t>
            </a:r>
            <a:r>
              <a:rPr dirty="0" sz="900">
                <a:latin typeface="Liberation Serif"/>
                <a:cs typeface="Liberation Serif"/>
              </a:rPr>
              <a:t>approach</a:t>
            </a:r>
            <a:r>
              <a:rPr dirty="0" sz="900" spc="5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50">
                <a:latin typeface="Arial"/>
                <a:cs typeface="Arial"/>
              </a:rPr>
              <a:t> </a:t>
            </a:r>
            <a:r>
              <a:rPr dirty="0" sz="900">
                <a:latin typeface="Liberation Serif"/>
                <a:cs typeface="Liberation Serif"/>
              </a:rPr>
              <a:t>as</a:t>
            </a:r>
            <a:r>
              <a:rPr dirty="0" sz="900" spc="70">
                <a:latin typeface="Liberation Serif"/>
                <a:cs typeface="Liberation Serif"/>
              </a:rPr>
              <a:t> </a:t>
            </a:r>
            <a:r>
              <a:rPr dirty="0" sz="900" spc="65" i="1">
                <a:latin typeface="Trebuchet MS"/>
                <a:cs typeface="Trebuchet MS"/>
              </a:rPr>
              <a:t>h</a:t>
            </a:r>
            <a:r>
              <a:rPr dirty="0" sz="900" spc="-20" i="1">
                <a:latin typeface="Trebuchet MS"/>
                <a:cs typeface="Trebuchet MS"/>
              </a:rPr>
              <a:t> </a:t>
            </a:r>
            <a:r>
              <a:rPr dirty="0" sz="1050" spc="-60">
                <a:latin typeface="Arial"/>
                <a:cs typeface="Arial"/>
              </a:rPr>
              <a:t>→</a:t>
            </a:r>
            <a:r>
              <a:rPr dirty="0" sz="1050" spc="-85">
                <a:latin typeface="Arial"/>
                <a:cs typeface="Arial"/>
              </a:rPr>
              <a:t> </a:t>
            </a:r>
            <a:r>
              <a:rPr dirty="0" sz="1050" spc="-90">
                <a:latin typeface="Arial"/>
                <a:cs typeface="Arial"/>
              </a:rPr>
              <a:t>0</a:t>
            </a:r>
            <a:r>
              <a:rPr dirty="0" sz="1050" spc="-180">
                <a:latin typeface="Arial"/>
                <a:cs typeface="Arial"/>
              </a:rPr>
              <a:t> </a:t>
            </a:r>
            <a:r>
              <a:rPr dirty="0" sz="900">
                <a:latin typeface="Liberation Serif"/>
                <a:cs typeface="Liberation Serif"/>
              </a:rPr>
              <a:t>.  Because this process of taking a limit is a dynamic one, it can be helpful to use computing technology to visualize what the limit</a:t>
            </a:r>
            <a:r>
              <a:rPr dirty="0" sz="900" spc="-100">
                <a:latin typeface="Liberation Serif"/>
                <a:cs typeface="Liberation Serif"/>
              </a:rPr>
              <a:t> </a:t>
            </a:r>
            <a:r>
              <a:rPr dirty="0" sz="900">
                <a:latin typeface="Liberation Serif"/>
                <a:cs typeface="Liberation Serif"/>
              </a:rPr>
              <a:t>is  accomplishing. While there are many </a:t>
            </a:r>
            <a:r>
              <a:rPr dirty="0" sz="900" spc="-5">
                <a:latin typeface="Liberation Serif"/>
                <a:cs typeface="Liberation Serif"/>
              </a:rPr>
              <a:t>different </a:t>
            </a:r>
            <a:r>
              <a:rPr dirty="0" sz="900">
                <a:latin typeface="Liberation Serif"/>
                <a:cs typeface="Liberation Serif"/>
              </a:rPr>
              <a:t>options</a:t>
            </a:r>
            <a:r>
              <a:rPr dirty="0" baseline="34188" sz="975">
                <a:solidFill>
                  <a:srgbClr val="0000FF"/>
                </a:solidFill>
                <a:latin typeface="Liberation Serif"/>
                <a:cs typeface="Liberation Serif"/>
              </a:rPr>
              <a:t>3 </a:t>
            </a:r>
            <a:r>
              <a:rPr dirty="0" sz="900">
                <a:latin typeface="Liberation Serif"/>
                <a:cs typeface="Liberation Serif"/>
              </a:rPr>
              <a:t>, one of the best is a java applet in which the user is able to control the  point that is moving. See the examples referenced in the footnote here, or consider building your own, perhaps using the fantastic  free program Geogebra</a:t>
            </a:r>
            <a:r>
              <a:rPr dirty="0" baseline="34188" sz="975">
                <a:solidFill>
                  <a:srgbClr val="0000FF"/>
                </a:solidFill>
                <a:latin typeface="Liberation Serif"/>
                <a:cs typeface="Liberation Serif"/>
              </a:rPr>
              <a:t>4</a:t>
            </a:r>
            <a:r>
              <a:rPr dirty="0" baseline="34188" sz="975" spc="82">
                <a:solidFill>
                  <a:srgbClr val="0000FF"/>
                </a:solidFill>
                <a:latin typeface="Liberation Serif"/>
                <a:cs typeface="Liberation Serif"/>
              </a:rPr>
              <a:t> </a:t>
            </a:r>
            <a:r>
              <a:rPr dirty="0" sz="900">
                <a:latin typeface="Liberation Serif"/>
                <a:cs typeface="Liberation Serif"/>
              </a:rPr>
              <a:t>.</a:t>
            </a:r>
            <a:endParaRPr sz="900">
              <a:latin typeface="Liberation Serif"/>
              <a:cs typeface="Liberation Serif"/>
            </a:endParaRPr>
          </a:p>
          <a:p>
            <a:pPr algn="just" marL="12700" marR="7620">
              <a:lnSpc>
                <a:spcPts val="1200"/>
              </a:lnSpc>
              <a:spcBef>
                <a:spcPts val="229"/>
              </a:spcBef>
            </a:pPr>
            <a:r>
              <a:rPr dirty="0" sz="900">
                <a:latin typeface="Liberation Serif"/>
                <a:cs typeface="Liberation Serif"/>
              </a:rPr>
              <a:t>In Figure </a:t>
            </a:r>
            <a:r>
              <a:rPr dirty="0" sz="1050" spc="-40">
                <a:latin typeface="Arial"/>
                <a:cs typeface="Arial"/>
              </a:rPr>
              <a:t>2.7.2</a:t>
            </a:r>
            <a:r>
              <a:rPr dirty="0" sz="900" spc="-40">
                <a:latin typeface="Liberation Serif"/>
                <a:cs typeface="Liberation Serif"/>
              </a:rPr>
              <a:t>, </a:t>
            </a:r>
            <a:r>
              <a:rPr dirty="0" sz="900">
                <a:latin typeface="Liberation Serif"/>
                <a:cs typeface="Liberation Serif"/>
              </a:rPr>
              <a:t>we provide a sequence of figures with several </a:t>
            </a:r>
            <a:r>
              <a:rPr dirty="0" sz="900" spc="-5">
                <a:latin typeface="Liberation Serif"/>
                <a:cs typeface="Liberation Serif"/>
              </a:rPr>
              <a:t>different </a:t>
            </a:r>
            <a:r>
              <a:rPr dirty="0" sz="900">
                <a:latin typeface="Liberation Serif"/>
                <a:cs typeface="Liberation Serif"/>
              </a:rPr>
              <a:t>lines through the points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and  </a:t>
            </a:r>
            <a:r>
              <a:rPr dirty="0" sz="1050" spc="35">
                <a:latin typeface="Arial"/>
                <a:cs typeface="Arial"/>
              </a:rPr>
              <a:t>(</a:t>
            </a:r>
            <a:r>
              <a:rPr dirty="0" sz="900" spc="35"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12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0" i="1">
                <a:latin typeface="Trebuchet MS"/>
                <a:cs typeface="Trebuchet MS"/>
              </a:rPr>
              <a:t> </a:t>
            </a:r>
            <a:r>
              <a:rPr dirty="0" sz="1050" spc="155">
                <a:latin typeface="Arial"/>
                <a:cs typeface="Arial"/>
              </a:rPr>
              <a:t>+</a:t>
            </a:r>
            <a:r>
              <a:rPr dirty="0" sz="1050" spc="-170">
                <a:latin typeface="Arial"/>
                <a:cs typeface="Arial"/>
              </a:rPr>
              <a:t> </a:t>
            </a:r>
            <a:r>
              <a:rPr dirty="0" sz="900" spc="50" i="1">
                <a:latin typeface="Trebuchet MS"/>
                <a:cs typeface="Trebuchet MS"/>
              </a:rPr>
              <a:t>h</a:t>
            </a:r>
            <a:r>
              <a:rPr dirty="0" sz="1050" spc="50">
                <a:latin typeface="Arial"/>
                <a:cs typeface="Arial"/>
              </a:rPr>
              <a:t>))</a:t>
            </a:r>
            <a:r>
              <a:rPr dirty="0" sz="1050" spc="355">
                <a:latin typeface="Arial"/>
                <a:cs typeface="Arial"/>
              </a:rPr>
              <a:t> </a:t>
            </a:r>
            <a:r>
              <a:rPr dirty="0" sz="900">
                <a:latin typeface="Liberation Serif"/>
                <a:cs typeface="Liberation Serif"/>
              </a:rPr>
              <a:t>that are</a:t>
            </a:r>
            <a:r>
              <a:rPr dirty="0" sz="900" spc="5">
                <a:latin typeface="Liberation Serif"/>
                <a:cs typeface="Liberation Serif"/>
              </a:rPr>
              <a:t> </a:t>
            </a:r>
            <a:r>
              <a:rPr dirty="0" sz="900">
                <a:latin typeface="Liberation Serif"/>
                <a:cs typeface="Liberation Serif"/>
              </a:rPr>
              <a:t>generated by</a:t>
            </a:r>
            <a:r>
              <a:rPr dirty="0" sz="900" spc="5">
                <a:latin typeface="Liberation Serif"/>
                <a:cs typeface="Liberation Serif"/>
              </a:rPr>
              <a:t> </a:t>
            </a:r>
            <a:r>
              <a:rPr dirty="0" sz="900" spc="-5">
                <a:latin typeface="Liberation Serif"/>
                <a:cs typeface="Liberation Serif"/>
              </a:rPr>
              <a:t>different</a:t>
            </a:r>
            <a:r>
              <a:rPr dirty="0" sz="900" spc="5">
                <a:latin typeface="Liberation Serif"/>
                <a:cs typeface="Liberation Serif"/>
              </a:rPr>
              <a:t> </a:t>
            </a:r>
            <a:r>
              <a:rPr dirty="0" sz="900">
                <a:latin typeface="Liberation Serif"/>
                <a:cs typeface="Liberation Serif"/>
              </a:rPr>
              <a:t>values of</a:t>
            </a:r>
            <a:r>
              <a:rPr dirty="0" sz="900" spc="5">
                <a:latin typeface="Liberation Serif"/>
                <a:cs typeface="Liberation Serif"/>
              </a:rPr>
              <a:t> </a:t>
            </a:r>
            <a:r>
              <a:rPr dirty="0" sz="900" spc="30" i="1">
                <a:latin typeface="Trebuchet MS"/>
                <a:cs typeface="Trebuchet MS"/>
              </a:rPr>
              <a:t>h</a:t>
            </a:r>
            <a:r>
              <a:rPr dirty="0" sz="900" spc="30">
                <a:latin typeface="Liberation Serif"/>
                <a:cs typeface="Liberation Serif"/>
              </a:rPr>
              <a:t>.</a:t>
            </a:r>
            <a:r>
              <a:rPr dirty="0" sz="900" spc="10">
                <a:latin typeface="Liberation Serif"/>
                <a:cs typeface="Liberation Serif"/>
              </a:rPr>
              <a:t> </a:t>
            </a:r>
            <a:r>
              <a:rPr dirty="0" sz="900">
                <a:latin typeface="Liberation Serif"/>
                <a:cs typeface="Liberation Serif"/>
              </a:rPr>
              <a:t>These</a:t>
            </a:r>
            <a:r>
              <a:rPr dirty="0" sz="900" spc="15">
                <a:latin typeface="Liberation Serif"/>
                <a:cs typeface="Liberation Serif"/>
              </a:rPr>
              <a:t> </a:t>
            </a:r>
            <a:r>
              <a:rPr dirty="0" sz="900">
                <a:latin typeface="Liberation Serif"/>
                <a:cs typeface="Liberation Serif"/>
              </a:rPr>
              <a:t>lines</a:t>
            </a:r>
            <a:r>
              <a:rPr dirty="0" sz="900" spc="15">
                <a:latin typeface="Liberation Serif"/>
                <a:cs typeface="Liberation Serif"/>
              </a:rPr>
              <a:t> </a:t>
            </a:r>
            <a:r>
              <a:rPr dirty="0" sz="900">
                <a:latin typeface="Liberation Serif"/>
                <a:cs typeface="Liberation Serif"/>
              </a:rPr>
              <a:t>(shown</a:t>
            </a:r>
            <a:r>
              <a:rPr dirty="0" sz="900" spc="10">
                <a:latin typeface="Liberation Serif"/>
                <a:cs typeface="Liberation Serif"/>
              </a:rPr>
              <a:t> </a:t>
            </a:r>
            <a:r>
              <a:rPr dirty="0" sz="900">
                <a:latin typeface="Liberation Serif"/>
                <a:cs typeface="Liberation Serif"/>
              </a:rPr>
              <a:t>in</a:t>
            </a:r>
            <a:r>
              <a:rPr dirty="0" sz="900" spc="15">
                <a:latin typeface="Liberation Serif"/>
                <a:cs typeface="Liberation Serif"/>
              </a:rPr>
              <a:t> </a:t>
            </a:r>
            <a:r>
              <a:rPr dirty="0" sz="900">
                <a:latin typeface="Liberation Serif"/>
                <a:cs typeface="Liberation Serif"/>
              </a:rPr>
              <a:t>the</a:t>
            </a:r>
            <a:r>
              <a:rPr dirty="0" sz="900" spc="10">
                <a:latin typeface="Liberation Serif"/>
                <a:cs typeface="Liberation Serif"/>
              </a:rPr>
              <a:t> </a:t>
            </a:r>
            <a:r>
              <a:rPr dirty="0" sz="900">
                <a:latin typeface="Liberation Serif"/>
                <a:cs typeface="Liberation Serif"/>
              </a:rPr>
              <a:t>first</a:t>
            </a:r>
            <a:r>
              <a:rPr dirty="0" sz="900" spc="15">
                <a:latin typeface="Liberation Serif"/>
                <a:cs typeface="Liberation Serif"/>
              </a:rPr>
              <a:t> </a:t>
            </a:r>
            <a:r>
              <a:rPr dirty="0" sz="900">
                <a:latin typeface="Liberation Serif"/>
                <a:cs typeface="Liberation Serif"/>
              </a:rPr>
              <a:t>three</a:t>
            </a:r>
            <a:r>
              <a:rPr dirty="0" sz="900" spc="15">
                <a:latin typeface="Liberation Serif"/>
                <a:cs typeface="Liberation Serif"/>
              </a:rPr>
              <a:t> </a:t>
            </a:r>
            <a:r>
              <a:rPr dirty="0" sz="900">
                <a:latin typeface="Liberation Serif"/>
                <a:cs typeface="Liberation Serif"/>
              </a:rPr>
              <a:t>figures</a:t>
            </a:r>
            <a:r>
              <a:rPr dirty="0" sz="900" spc="10">
                <a:latin typeface="Liberation Serif"/>
                <a:cs typeface="Liberation Serif"/>
              </a:rPr>
              <a:t> </a:t>
            </a:r>
            <a:r>
              <a:rPr dirty="0" sz="900">
                <a:latin typeface="Liberation Serif"/>
                <a:cs typeface="Liberation Serif"/>
              </a:rPr>
              <a:t>in</a:t>
            </a:r>
            <a:r>
              <a:rPr dirty="0" sz="900" spc="15">
                <a:latin typeface="Liberation Serif"/>
                <a:cs typeface="Liberation Serif"/>
              </a:rPr>
              <a:t> </a:t>
            </a:r>
            <a:r>
              <a:rPr dirty="0" sz="900">
                <a:latin typeface="Liberation Serif"/>
                <a:cs typeface="Liberation Serif"/>
              </a:rPr>
              <a:t>magenta),</a:t>
            </a:r>
            <a:r>
              <a:rPr dirty="0" sz="900" spc="10">
                <a:latin typeface="Liberation Serif"/>
                <a:cs typeface="Liberation Serif"/>
              </a:rPr>
              <a:t> </a:t>
            </a:r>
            <a:r>
              <a:rPr dirty="0" sz="900">
                <a:latin typeface="Liberation Serif"/>
                <a:cs typeface="Liberation Serif"/>
              </a:rPr>
              <a:t>are</a:t>
            </a:r>
            <a:r>
              <a:rPr dirty="0" sz="900" spc="15">
                <a:latin typeface="Liberation Serif"/>
                <a:cs typeface="Liberation Serif"/>
              </a:rPr>
              <a:t> </a:t>
            </a:r>
            <a:r>
              <a:rPr dirty="0" sz="900">
                <a:latin typeface="Liberation Serif"/>
                <a:cs typeface="Liberation Serif"/>
              </a:rPr>
              <a:t>often  called</a:t>
            </a:r>
            <a:r>
              <a:rPr dirty="0" sz="900" spc="30">
                <a:latin typeface="Liberation Serif"/>
                <a:cs typeface="Liberation Serif"/>
              </a:rPr>
              <a:t> </a:t>
            </a:r>
            <a:r>
              <a:rPr dirty="0" sz="900">
                <a:latin typeface="Liberation Serif"/>
                <a:cs typeface="Liberation Serif"/>
              </a:rPr>
              <a:t>secant</a:t>
            </a:r>
            <a:r>
              <a:rPr dirty="0" sz="900" spc="30">
                <a:latin typeface="Liberation Serif"/>
                <a:cs typeface="Liberation Serif"/>
              </a:rPr>
              <a:t> </a:t>
            </a:r>
            <a:r>
              <a:rPr dirty="0" sz="900">
                <a:latin typeface="Liberation Serif"/>
                <a:cs typeface="Liberation Serif"/>
              </a:rPr>
              <a:t>lines</a:t>
            </a:r>
            <a:r>
              <a:rPr dirty="0" sz="900" spc="35">
                <a:latin typeface="Liberation Serif"/>
                <a:cs typeface="Liberation Serif"/>
              </a:rPr>
              <a:t> </a:t>
            </a:r>
            <a:r>
              <a:rPr dirty="0" sz="900">
                <a:latin typeface="Liberation Serif"/>
                <a:cs typeface="Liberation Serif"/>
              </a:rPr>
              <a:t>to</a:t>
            </a:r>
            <a:r>
              <a:rPr dirty="0" sz="900" spc="30">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curve</a:t>
            </a:r>
            <a:r>
              <a:rPr dirty="0" sz="900" spc="35">
                <a:latin typeface="Liberation Serif"/>
                <a:cs typeface="Liberation Serif"/>
              </a:rPr>
              <a:t>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0">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spc="5">
                <a:latin typeface="Arial"/>
                <a:cs typeface="Arial"/>
              </a:rPr>
              <a:t> </a:t>
            </a:r>
            <a:r>
              <a:rPr dirty="0" sz="900">
                <a:latin typeface="Liberation Serif"/>
                <a:cs typeface="Liberation Serif"/>
              </a:rPr>
              <a:t>.</a:t>
            </a:r>
            <a:r>
              <a:rPr dirty="0" sz="900" spc="40">
                <a:latin typeface="Liberation Serif"/>
                <a:cs typeface="Liberation Serif"/>
              </a:rPr>
              <a:t> </a:t>
            </a:r>
            <a:r>
              <a:rPr dirty="0" sz="900">
                <a:latin typeface="Liberation Serif"/>
                <a:cs typeface="Liberation Serif"/>
              </a:rPr>
              <a:t>A</a:t>
            </a:r>
            <a:r>
              <a:rPr dirty="0" sz="900" spc="45">
                <a:latin typeface="Liberation Serif"/>
                <a:cs typeface="Liberation Serif"/>
              </a:rPr>
              <a:t> </a:t>
            </a:r>
            <a:r>
              <a:rPr dirty="0" sz="900">
                <a:latin typeface="Liberation Serif"/>
                <a:cs typeface="Liberation Serif"/>
              </a:rPr>
              <a:t>secant</a:t>
            </a:r>
            <a:r>
              <a:rPr dirty="0" sz="900" spc="40">
                <a:latin typeface="Liberation Serif"/>
                <a:cs typeface="Liberation Serif"/>
              </a:rPr>
              <a:t> </a:t>
            </a:r>
            <a:r>
              <a:rPr dirty="0" sz="900">
                <a:latin typeface="Liberation Serif"/>
                <a:cs typeface="Liberation Serif"/>
              </a:rPr>
              <a:t>line</a:t>
            </a:r>
            <a:r>
              <a:rPr dirty="0" sz="900" spc="45">
                <a:latin typeface="Liberation Serif"/>
                <a:cs typeface="Liberation Serif"/>
              </a:rPr>
              <a:t> </a:t>
            </a:r>
            <a:r>
              <a:rPr dirty="0" sz="900">
                <a:latin typeface="Liberation Serif"/>
                <a:cs typeface="Liberation Serif"/>
              </a:rPr>
              <a:t>to</a:t>
            </a:r>
            <a:r>
              <a:rPr dirty="0" sz="900" spc="40">
                <a:latin typeface="Liberation Serif"/>
                <a:cs typeface="Liberation Serif"/>
              </a:rPr>
              <a:t> </a:t>
            </a:r>
            <a:r>
              <a:rPr dirty="0" sz="900">
                <a:latin typeface="Liberation Serif"/>
                <a:cs typeface="Liberation Serif"/>
              </a:rPr>
              <a:t>a</a:t>
            </a:r>
            <a:r>
              <a:rPr dirty="0" sz="900" spc="40">
                <a:latin typeface="Liberation Serif"/>
                <a:cs typeface="Liberation Serif"/>
              </a:rPr>
              <a:t> </a:t>
            </a:r>
            <a:r>
              <a:rPr dirty="0" sz="900">
                <a:latin typeface="Liberation Serif"/>
                <a:cs typeface="Liberation Serif"/>
              </a:rPr>
              <a:t>curve</a:t>
            </a:r>
            <a:r>
              <a:rPr dirty="0" sz="900" spc="45">
                <a:latin typeface="Liberation Serif"/>
                <a:cs typeface="Liberation Serif"/>
              </a:rPr>
              <a:t> </a:t>
            </a:r>
            <a:r>
              <a:rPr dirty="0" sz="900">
                <a:latin typeface="Liberation Serif"/>
                <a:cs typeface="Liberation Serif"/>
              </a:rPr>
              <a:t>is</a:t>
            </a:r>
            <a:r>
              <a:rPr dirty="0" sz="900" spc="40">
                <a:latin typeface="Liberation Serif"/>
                <a:cs typeface="Liberation Serif"/>
              </a:rPr>
              <a:t> </a:t>
            </a:r>
            <a:r>
              <a:rPr dirty="0" sz="900">
                <a:latin typeface="Liberation Serif"/>
                <a:cs typeface="Liberation Serif"/>
              </a:rPr>
              <a:t>simply</a:t>
            </a:r>
            <a:r>
              <a:rPr dirty="0" sz="900" spc="40">
                <a:latin typeface="Liberation Serif"/>
                <a:cs typeface="Liberation Serif"/>
              </a:rPr>
              <a:t> </a:t>
            </a:r>
            <a:r>
              <a:rPr dirty="0" sz="900">
                <a:latin typeface="Liberation Serif"/>
                <a:cs typeface="Liberation Serif"/>
              </a:rPr>
              <a:t>a</a:t>
            </a:r>
            <a:r>
              <a:rPr dirty="0" sz="900" spc="45">
                <a:latin typeface="Liberation Serif"/>
                <a:cs typeface="Liberation Serif"/>
              </a:rPr>
              <a:t> </a:t>
            </a:r>
            <a:r>
              <a:rPr dirty="0" sz="900">
                <a:latin typeface="Liberation Serif"/>
                <a:cs typeface="Liberation Serif"/>
              </a:rPr>
              <a:t>line</a:t>
            </a:r>
            <a:r>
              <a:rPr dirty="0" sz="900" spc="40">
                <a:latin typeface="Liberation Serif"/>
                <a:cs typeface="Liberation Serif"/>
              </a:rPr>
              <a:t> </a:t>
            </a:r>
            <a:r>
              <a:rPr dirty="0" sz="900">
                <a:latin typeface="Liberation Serif"/>
                <a:cs typeface="Liberation Serif"/>
              </a:rPr>
              <a:t>that</a:t>
            </a:r>
            <a:r>
              <a:rPr dirty="0" sz="900" spc="40">
                <a:latin typeface="Liberation Serif"/>
                <a:cs typeface="Liberation Serif"/>
              </a:rPr>
              <a:t> </a:t>
            </a:r>
            <a:r>
              <a:rPr dirty="0" sz="900">
                <a:latin typeface="Liberation Serif"/>
                <a:cs typeface="Liberation Serif"/>
              </a:rPr>
              <a:t>passes</a:t>
            </a:r>
            <a:r>
              <a:rPr dirty="0" sz="900" spc="45">
                <a:latin typeface="Liberation Serif"/>
                <a:cs typeface="Liberation Serif"/>
              </a:rPr>
              <a:t> </a:t>
            </a:r>
            <a:r>
              <a:rPr dirty="0" sz="900">
                <a:latin typeface="Liberation Serif"/>
                <a:cs typeface="Liberation Serif"/>
              </a:rPr>
              <a:t>through</a:t>
            </a:r>
            <a:r>
              <a:rPr dirty="0" sz="900" spc="40">
                <a:latin typeface="Liberation Serif"/>
                <a:cs typeface="Liberation Serif"/>
              </a:rPr>
              <a:t> </a:t>
            </a:r>
            <a:r>
              <a:rPr dirty="0" sz="900">
                <a:latin typeface="Liberation Serif"/>
                <a:cs typeface="Liberation Serif"/>
              </a:rPr>
              <a:t>two</a:t>
            </a:r>
            <a:r>
              <a:rPr dirty="0" sz="900" spc="40">
                <a:latin typeface="Liberation Serif"/>
                <a:cs typeface="Liberation Serif"/>
              </a:rPr>
              <a:t> </a:t>
            </a:r>
            <a:r>
              <a:rPr dirty="0" sz="900">
                <a:latin typeface="Liberation Serif"/>
                <a:cs typeface="Liberation Serif"/>
              </a:rPr>
              <a:t>points</a:t>
            </a:r>
            <a:r>
              <a:rPr dirty="0" sz="900" spc="45">
                <a:latin typeface="Liberation Serif"/>
                <a:cs typeface="Liberation Serif"/>
              </a:rPr>
              <a:t> </a:t>
            </a:r>
            <a:r>
              <a:rPr dirty="0" sz="900">
                <a:latin typeface="Liberation Serif"/>
                <a:cs typeface="Liberation Serif"/>
              </a:rPr>
              <a:t>that</a:t>
            </a:r>
            <a:r>
              <a:rPr dirty="0" sz="900" spc="40">
                <a:latin typeface="Liberation Serif"/>
                <a:cs typeface="Liberation Serif"/>
              </a:rPr>
              <a:t> </a:t>
            </a:r>
            <a:r>
              <a:rPr dirty="0" sz="900">
                <a:latin typeface="Liberation Serif"/>
                <a:cs typeface="Liberation Serif"/>
              </a:rPr>
              <a:t>lie</a:t>
            </a:r>
            <a:r>
              <a:rPr dirty="0" sz="900" spc="40">
                <a:latin typeface="Liberation Serif"/>
                <a:cs typeface="Liberation Serif"/>
              </a:rPr>
              <a:t> </a:t>
            </a:r>
            <a:r>
              <a:rPr dirty="0" sz="900">
                <a:latin typeface="Liberation Serif"/>
                <a:cs typeface="Liberation Serif"/>
              </a:rPr>
              <a:t>on</a:t>
            </a:r>
            <a:r>
              <a:rPr dirty="0" sz="900" spc="45">
                <a:latin typeface="Liberation Serif"/>
                <a:cs typeface="Liberation Serif"/>
              </a:rPr>
              <a:t> </a:t>
            </a:r>
            <a:r>
              <a:rPr dirty="0" sz="900">
                <a:latin typeface="Liberation Serif"/>
                <a:cs typeface="Liberation Serif"/>
              </a:rPr>
              <a:t>the</a:t>
            </a:r>
            <a:endParaRPr sz="900">
              <a:latin typeface="Liberation Serif"/>
              <a:cs typeface="Liberation Serif"/>
            </a:endParaRPr>
          </a:p>
        </p:txBody>
      </p:sp>
      <p:sp>
        <p:nvSpPr>
          <p:cNvPr id="25" name="object 25"/>
          <p:cNvSpPr/>
          <p:nvPr/>
        </p:nvSpPr>
        <p:spPr>
          <a:xfrm>
            <a:off x="3706770" y="8050716"/>
            <a:ext cx="534035" cy="0"/>
          </a:xfrm>
          <a:custGeom>
            <a:avLst/>
            <a:gdLst/>
            <a:ahLst/>
            <a:cxnLst/>
            <a:rect l="l" t="t" r="r" b="b"/>
            <a:pathLst>
              <a:path w="534035" h="0">
                <a:moveTo>
                  <a:pt x="0" y="0"/>
                </a:moveTo>
                <a:lnTo>
                  <a:pt x="533673" y="0"/>
                </a:lnTo>
              </a:path>
            </a:pathLst>
          </a:custGeom>
          <a:ln w="9529">
            <a:solidFill>
              <a:srgbClr val="000000"/>
            </a:solidFill>
          </a:ln>
        </p:spPr>
        <p:txBody>
          <a:bodyPr wrap="square" lIns="0" tIns="0" rIns="0" bIns="0" rtlCol="0"/>
          <a:lstStyle/>
          <a:p/>
        </p:txBody>
      </p:sp>
      <p:sp>
        <p:nvSpPr>
          <p:cNvPr id="26" name="object 26"/>
          <p:cNvSpPr txBox="1"/>
          <p:nvPr/>
        </p:nvSpPr>
        <p:spPr>
          <a:xfrm>
            <a:off x="772121" y="7901773"/>
            <a:ext cx="6007100" cy="221615"/>
          </a:xfrm>
          <a:prstGeom prst="rect">
            <a:avLst/>
          </a:prstGeom>
        </p:spPr>
        <p:txBody>
          <a:bodyPr wrap="square" lIns="0" tIns="17145" rIns="0" bIns="0" rtlCol="0" vert="horz">
            <a:spAutoFit/>
          </a:bodyPr>
          <a:lstStyle/>
          <a:p>
            <a:pPr algn="ctr" marL="402590">
              <a:lnSpc>
                <a:spcPts val="545"/>
              </a:lnSpc>
              <a:spcBef>
                <a:spcPts val="135"/>
              </a:spcBef>
            </a:pPr>
            <a:r>
              <a:rPr dirty="0" sz="650" spc="70" i="1">
                <a:latin typeface="Trebuchet MS"/>
                <a:cs typeface="Trebuchet MS"/>
              </a:rPr>
              <a:t>f</a:t>
            </a:r>
            <a:r>
              <a:rPr dirty="0" sz="700" spc="70">
                <a:latin typeface="Arial"/>
                <a:cs typeface="Arial"/>
              </a:rPr>
              <a:t>(</a:t>
            </a:r>
            <a:r>
              <a:rPr dirty="0" sz="650" spc="70" i="1">
                <a:latin typeface="Trebuchet MS"/>
                <a:cs typeface="Trebuchet MS"/>
              </a:rPr>
              <a:t>a</a:t>
            </a:r>
            <a:r>
              <a:rPr dirty="0" sz="700" spc="70">
                <a:latin typeface="Arial"/>
                <a:cs typeface="Arial"/>
              </a:rPr>
              <a:t>+</a:t>
            </a:r>
            <a:r>
              <a:rPr dirty="0" sz="650" spc="70" i="1">
                <a:latin typeface="Trebuchet MS"/>
                <a:cs typeface="Trebuchet MS"/>
              </a:rPr>
              <a:t>h</a:t>
            </a:r>
            <a:r>
              <a:rPr dirty="0" sz="700" spc="70">
                <a:latin typeface="Arial"/>
                <a:cs typeface="Arial"/>
              </a:rPr>
              <a:t>)−</a:t>
            </a:r>
            <a:r>
              <a:rPr dirty="0" sz="650" spc="70" i="1">
                <a:latin typeface="Trebuchet MS"/>
                <a:cs typeface="Trebuchet MS"/>
              </a:rPr>
              <a:t>f</a:t>
            </a:r>
            <a:r>
              <a:rPr dirty="0" sz="700" spc="70">
                <a:latin typeface="Arial"/>
                <a:cs typeface="Arial"/>
              </a:rPr>
              <a:t>(</a:t>
            </a:r>
            <a:r>
              <a:rPr dirty="0" sz="650" spc="70" i="1">
                <a:latin typeface="Trebuchet MS"/>
                <a:cs typeface="Trebuchet MS"/>
              </a:rPr>
              <a:t>a</a:t>
            </a:r>
            <a:r>
              <a:rPr dirty="0" sz="700" spc="70">
                <a:latin typeface="Arial"/>
                <a:cs typeface="Arial"/>
              </a:rPr>
              <a:t>)</a:t>
            </a:r>
            <a:endParaRPr sz="700">
              <a:latin typeface="Arial"/>
              <a:cs typeface="Arial"/>
            </a:endParaRPr>
          </a:p>
          <a:p>
            <a:pPr marL="12700">
              <a:lnSpc>
                <a:spcPts val="965"/>
              </a:lnSpc>
              <a:tabLst>
                <a:tab pos="3498215" algn="l"/>
              </a:tabLst>
            </a:pPr>
            <a:r>
              <a:rPr dirty="0" sz="900">
                <a:latin typeface="Liberation Serif"/>
                <a:cs typeface="Liberation Serif"/>
              </a:rPr>
              <a:t>curve.</a:t>
            </a:r>
            <a:r>
              <a:rPr dirty="0" sz="900" spc="55">
                <a:latin typeface="Liberation Serif"/>
                <a:cs typeface="Liberation Serif"/>
              </a:rPr>
              <a:t> </a:t>
            </a:r>
            <a:r>
              <a:rPr dirty="0" sz="900">
                <a:latin typeface="Liberation Serif"/>
                <a:cs typeface="Liberation Serif"/>
              </a:rPr>
              <a:t>For</a:t>
            </a:r>
            <a:r>
              <a:rPr dirty="0" sz="900" spc="55">
                <a:latin typeface="Liberation Serif"/>
                <a:cs typeface="Liberation Serif"/>
              </a:rPr>
              <a:t> </a:t>
            </a:r>
            <a:r>
              <a:rPr dirty="0" sz="900">
                <a:latin typeface="Liberation Serif"/>
                <a:cs typeface="Liberation Serif"/>
              </a:rPr>
              <a:t>each</a:t>
            </a:r>
            <a:r>
              <a:rPr dirty="0" sz="900" spc="55">
                <a:latin typeface="Liberation Serif"/>
                <a:cs typeface="Liberation Serif"/>
              </a:rPr>
              <a:t> </a:t>
            </a:r>
            <a:r>
              <a:rPr dirty="0" sz="900">
                <a:latin typeface="Liberation Serif"/>
                <a:cs typeface="Liberation Serif"/>
              </a:rPr>
              <a:t>such</a:t>
            </a:r>
            <a:r>
              <a:rPr dirty="0" sz="900" spc="55">
                <a:latin typeface="Liberation Serif"/>
                <a:cs typeface="Liberation Serif"/>
              </a:rPr>
              <a:t> </a:t>
            </a:r>
            <a:r>
              <a:rPr dirty="0" sz="900">
                <a:latin typeface="Liberation Serif"/>
                <a:cs typeface="Liberation Serif"/>
              </a:rPr>
              <a:t>line,</a:t>
            </a:r>
            <a:r>
              <a:rPr dirty="0" sz="900" spc="55">
                <a:latin typeface="Liberation Serif"/>
                <a:cs typeface="Liberation Serif"/>
              </a:rPr>
              <a:t> </a:t>
            </a:r>
            <a:r>
              <a:rPr dirty="0" sz="900">
                <a:latin typeface="Liberation Serif"/>
                <a:cs typeface="Liberation Serif"/>
              </a:rPr>
              <a:t>the</a:t>
            </a:r>
            <a:r>
              <a:rPr dirty="0" sz="900" spc="55">
                <a:latin typeface="Liberation Serif"/>
                <a:cs typeface="Liberation Serif"/>
              </a:rPr>
              <a:t> </a:t>
            </a:r>
            <a:r>
              <a:rPr dirty="0" sz="900">
                <a:latin typeface="Liberation Serif"/>
                <a:cs typeface="Liberation Serif"/>
              </a:rPr>
              <a:t>slope</a:t>
            </a:r>
            <a:r>
              <a:rPr dirty="0" sz="900" spc="55">
                <a:latin typeface="Liberation Serif"/>
                <a:cs typeface="Liberation Serif"/>
              </a:rPr>
              <a:t> </a:t>
            </a:r>
            <a:r>
              <a:rPr dirty="0" sz="900">
                <a:latin typeface="Liberation Serif"/>
                <a:cs typeface="Liberation Serif"/>
              </a:rPr>
              <a:t>of</a:t>
            </a:r>
            <a:r>
              <a:rPr dirty="0" sz="900" spc="55">
                <a:latin typeface="Liberation Serif"/>
                <a:cs typeface="Liberation Serif"/>
              </a:rPr>
              <a:t> </a:t>
            </a:r>
            <a:r>
              <a:rPr dirty="0" sz="900">
                <a:latin typeface="Liberation Serif"/>
                <a:cs typeface="Liberation Serif"/>
              </a:rPr>
              <a:t>the</a:t>
            </a:r>
            <a:r>
              <a:rPr dirty="0" sz="900" spc="55">
                <a:latin typeface="Liberation Serif"/>
                <a:cs typeface="Liberation Serif"/>
              </a:rPr>
              <a:t> </a:t>
            </a:r>
            <a:r>
              <a:rPr dirty="0" sz="900">
                <a:latin typeface="Liberation Serif"/>
                <a:cs typeface="Liberation Serif"/>
              </a:rPr>
              <a:t>secant</a:t>
            </a:r>
            <a:r>
              <a:rPr dirty="0" sz="900" spc="55">
                <a:latin typeface="Liberation Serif"/>
                <a:cs typeface="Liberation Serif"/>
              </a:rPr>
              <a:t> </a:t>
            </a:r>
            <a:r>
              <a:rPr dirty="0" sz="900">
                <a:latin typeface="Liberation Serif"/>
                <a:cs typeface="Liberation Serif"/>
              </a:rPr>
              <a:t>line</a:t>
            </a:r>
            <a:r>
              <a:rPr dirty="0" sz="900" spc="55">
                <a:latin typeface="Liberation Serif"/>
                <a:cs typeface="Liberation Serif"/>
              </a:rPr>
              <a:t> </a:t>
            </a:r>
            <a:r>
              <a:rPr dirty="0" sz="900">
                <a:latin typeface="Liberation Serif"/>
                <a:cs typeface="Liberation Serif"/>
              </a:rPr>
              <a:t>is</a:t>
            </a:r>
            <a:r>
              <a:rPr dirty="0" sz="900" spc="55">
                <a:latin typeface="Liberation Serif"/>
                <a:cs typeface="Liberation Serif"/>
              </a:rPr>
              <a:t> </a:t>
            </a:r>
            <a:r>
              <a:rPr dirty="0" sz="900" spc="120" i="1">
                <a:latin typeface="Trebuchet MS"/>
                <a:cs typeface="Trebuchet MS"/>
              </a:rPr>
              <a:t>m</a:t>
            </a:r>
            <a:r>
              <a:rPr dirty="0" sz="900" spc="-20" i="1">
                <a:latin typeface="Trebuchet MS"/>
                <a:cs typeface="Trebuchet MS"/>
              </a:rPr>
              <a:t> </a:t>
            </a:r>
            <a:r>
              <a:rPr dirty="0" sz="1050" spc="155">
                <a:latin typeface="Arial"/>
                <a:cs typeface="Arial"/>
              </a:rPr>
              <a:t>=	</a:t>
            </a:r>
            <a:r>
              <a:rPr dirty="0" sz="900">
                <a:latin typeface="Liberation Serif"/>
                <a:cs typeface="Liberation Serif"/>
              </a:rPr>
              <a:t>, where the value of </a:t>
            </a:r>
            <a:r>
              <a:rPr dirty="0" sz="900" spc="65" i="1">
                <a:latin typeface="Trebuchet MS"/>
                <a:cs typeface="Trebuchet MS"/>
              </a:rPr>
              <a:t>h</a:t>
            </a:r>
            <a:r>
              <a:rPr dirty="0" sz="900" spc="185" i="1">
                <a:latin typeface="Trebuchet MS"/>
                <a:cs typeface="Trebuchet MS"/>
              </a:rPr>
              <a:t> </a:t>
            </a:r>
            <a:r>
              <a:rPr dirty="0" sz="900">
                <a:latin typeface="Liberation Serif"/>
                <a:cs typeface="Liberation Serif"/>
              </a:rPr>
              <a:t>depends on the location of the</a:t>
            </a:r>
            <a:endParaRPr sz="900">
              <a:latin typeface="Liberation Serif"/>
              <a:cs typeface="Liberation Serif"/>
            </a:endParaRPr>
          </a:p>
        </p:txBody>
      </p:sp>
      <p:sp>
        <p:nvSpPr>
          <p:cNvPr id="28" name="object 28"/>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9" name="object 29"/>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2.7.</a:t>
            </a:r>
            <a:fld id="{81D60167-4931-47E6-BA6A-407CBD079E47}" type="slidenum">
              <a:rPr dirty="0" spc="10"/>
              <a:t>1</a:t>
            </a:fld>
          </a:p>
        </p:txBody>
      </p:sp>
      <p:sp>
        <p:nvSpPr>
          <p:cNvPr id="30" name="object 30"/>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https://math.libretexts.org/link?4446</a:t>
            </a:r>
          </a:p>
        </p:txBody>
      </p:sp>
      <p:sp>
        <p:nvSpPr>
          <p:cNvPr id="27" name="object 27"/>
          <p:cNvSpPr txBox="1"/>
          <p:nvPr/>
        </p:nvSpPr>
        <p:spPr>
          <a:xfrm>
            <a:off x="772121" y="8037131"/>
            <a:ext cx="6011545" cy="715645"/>
          </a:xfrm>
          <a:prstGeom prst="rect">
            <a:avLst/>
          </a:prstGeom>
        </p:spPr>
        <p:txBody>
          <a:bodyPr wrap="square" lIns="0" tIns="12065" rIns="0" bIns="0" rtlCol="0" vert="horz">
            <a:spAutoFit/>
          </a:bodyPr>
          <a:lstStyle/>
          <a:p>
            <a:pPr marL="3175000">
              <a:lnSpc>
                <a:spcPts val="680"/>
              </a:lnSpc>
              <a:spcBef>
                <a:spcPts val="95"/>
              </a:spcBef>
            </a:pPr>
            <a:r>
              <a:rPr dirty="0" sz="650" spc="40" i="1">
                <a:latin typeface="Trebuchet MS"/>
                <a:cs typeface="Trebuchet MS"/>
              </a:rPr>
              <a:t>h</a:t>
            </a:r>
            <a:endParaRPr sz="650">
              <a:latin typeface="Trebuchet MS"/>
              <a:cs typeface="Trebuchet MS"/>
            </a:endParaRPr>
          </a:p>
          <a:p>
            <a:pPr marL="12700">
              <a:lnSpc>
                <a:spcPts val="1130"/>
              </a:lnSpc>
            </a:pPr>
            <a:r>
              <a:rPr dirty="0" sz="900">
                <a:latin typeface="Liberation Serif"/>
                <a:cs typeface="Liberation Serif"/>
              </a:rPr>
              <a:t>point we choose. </a:t>
            </a:r>
            <a:r>
              <a:rPr dirty="0" sz="900" spc="-40">
                <a:latin typeface="Liberation Serif"/>
                <a:cs typeface="Liberation Serif"/>
              </a:rPr>
              <a:t>We </a:t>
            </a:r>
            <a:r>
              <a:rPr dirty="0" sz="900">
                <a:latin typeface="Liberation Serif"/>
                <a:cs typeface="Liberation Serif"/>
              </a:rPr>
              <a:t>can see in the diagram </a:t>
            </a:r>
            <a:r>
              <a:rPr dirty="0" sz="900" spc="-15">
                <a:latin typeface="Liberation Serif"/>
                <a:cs typeface="Liberation Serif"/>
              </a:rPr>
              <a:t>how, </a:t>
            </a:r>
            <a:r>
              <a:rPr dirty="0" sz="900">
                <a:latin typeface="Liberation Serif"/>
                <a:cs typeface="Liberation Serif"/>
              </a:rPr>
              <a:t>as </a:t>
            </a:r>
            <a:r>
              <a:rPr dirty="0" sz="900" spc="65" i="1">
                <a:latin typeface="Trebuchet MS"/>
                <a:cs typeface="Trebuchet MS"/>
              </a:rPr>
              <a:t>h </a:t>
            </a:r>
            <a:r>
              <a:rPr dirty="0" sz="1050" spc="-60">
                <a:latin typeface="Arial"/>
                <a:cs typeface="Arial"/>
              </a:rPr>
              <a:t>→ </a:t>
            </a:r>
            <a:r>
              <a:rPr dirty="0" sz="1050" spc="-90">
                <a:latin typeface="Arial"/>
                <a:cs typeface="Arial"/>
              </a:rPr>
              <a:t>0 </a:t>
            </a:r>
            <a:r>
              <a:rPr dirty="0" sz="900">
                <a:latin typeface="Liberation Serif"/>
                <a:cs typeface="Liberation Serif"/>
              </a:rPr>
              <a:t>, the secant lines start to approach a single line that passes through</a:t>
            </a:r>
            <a:r>
              <a:rPr dirty="0" sz="900" spc="75">
                <a:latin typeface="Liberation Serif"/>
                <a:cs typeface="Liberation Serif"/>
              </a:rPr>
              <a:t> </a:t>
            </a:r>
            <a:r>
              <a:rPr dirty="0" sz="900">
                <a:latin typeface="Liberation Serif"/>
                <a:cs typeface="Liberation Serif"/>
              </a:rPr>
              <a:t>the</a:t>
            </a:r>
            <a:endParaRPr sz="900">
              <a:latin typeface="Liberation Serif"/>
              <a:cs typeface="Liberation Serif"/>
            </a:endParaRPr>
          </a:p>
          <a:p>
            <a:pPr algn="just" marL="12700" marR="5080">
              <a:lnSpc>
                <a:spcPts val="1200"/>
              </a:lnSpc>
              <a:spcBef>
                <a:spcPts val="60"/>
              </a:spcBef>
            </a:pPr>
            <a:r>
              <a:rPr dirty="0" sz="900">
                <a:latin typeface="Liberation Serif"/>
                <a:cs typeface="Liberation Serif"/>
              </a:rPr>
              <a:t>point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 In the situation where the limit of the slopes of the secant lines exists, we say that the resulting value is the slope  of the tangent line to the curve. This tangent line (shown in the right-most figure in green) to the graph of </a:t>
            </a:r>
            <a:r>
              <a:rPr dirty="0" sz="900" spc="40" i="1">
                <a:latin typeface="Trebuchet MS"/>
                <a:cs typeface="Trebuchet MS"/>
              </a:rPr>
              <a:t>y </a:t>
            </a:r>
            <a:r>
              <a:rPr dirty="0" sz="1050" spc="15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 </a:t>
            </a:r>
            <a:r>
              <a:rPr dirty="0" sz="900">
                <a:latin typeface="Liberation Serif"/>
                <a:cs typeface="Liberation Serif"/>
              </a:rPr>
              <a:t>at the point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80">
                <a:latin typeface="Arial"/>
                <a:cs typeface="Arial"/>
              </a:rPr>
              <a:t> </a:t>
            </a:r>
            <a:r>
              <a:rPr dirty="0" sz="900">
                <a:latin typeface="Liberation Serif"/>
                <a:cs typeface="Liberation Serif"/>
              </a:rPr>
              <a:t>is the line through</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85">
                <a:latin typeface="Arial"/>
                <a:cs typeface="Arial"/>
              </a:rPr>
              <a:t> </a:t>
            </a:r>
            <a:r>
              <a:rPr dirty="0" sz="900">
                <a:latin typeface="Liberation Serif"/>
                <a:cs typeface="Liberation Serif"/>
              </a:rPr>
              <a:t>whose slope is</a:t>
            </a:r>
            <a:r>
              <a:rPr dirty="0" sz="900" spc="-5">
                <a:latin typeface="Liberation Serif"/>
                <a:cs typeface="Liberation Serif"/>
              </a:rPr>
              <a:t> </a:t>
            </a:r>
            <a:r>
              <a:rPr dirty="0" sz="900" spc="120" i="1">
                <a:latin typeface="Trebuchet MS"/>
                <a:cs typeface="Trebuchet MS"/>
              </a:rPr>
              <a:t>m</a:t>
            </a:r>
            <a:r>
              <a:rPr dirty="0" sz="900" spc="-20" i="1">
                <a:latin typeface="Trebuchet MS"/>
                <a:cs typeface="Trebuchet MS"/>
              </a:rPr>
              <a:t> </a:t>
            </a:r>
            <a:r>
              <a:rPr dirty="0" sz="1050" spc="155">
                <a:latin typeface="Arial"/>
                <a:cs typeface="Arial"/>
              </a:rPr>
              <a:t>=</a:t>
            </a:r>
            <a:r>
              <a:rPr dirty="0" sz="1050" spc="-90">
                <a:latin typeface="Arial"/>
                <a:cs typeface="Arial"/>
              </a:rPr>
              <a:t> </a:t>
            </a:r>
            <a:r>
              <a:rPr dirty="0" sz="900" spc="120" i="1">
                <a:latin typeface="Trebuchet MS"/>
                <a:cs typeface="Trebuchet MS"/>
              </a:rPr>
              <a:t>f</a:t>
            </a:r>
            <a:r>
              <a:rPr dirty="0" sz="900" spc="-145" i="1">
                <a:latin typeface="Trebuchet MS"/>
                <a:cs typeface="Trebuchet MS"/>
              </a:rPr>
              <a:t> </a:t>
            </a:r>
            <a:r>
              <a:rPr dirty="0" baseline="31746"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a:t>
            </a:r>
            <a:r>
              <a:rPr dirty="0" sz="1050" spc="-160">
                <a:latin typeface="Arial"/>
                <a:cs typeface="Arial"/>
              </a:rPr>
              <a:t> </a:t>
            </a:r>
            <a:r>
              <a:rPr dirty="0" sz="900">
                <a:latin typeface="Liberation Serif"/>
                <a:cs typeface="Liberation Serif"/>
              </a:rPr>
              <a:t>.</a:t>
            </a:r>
            <a:endParaRPr sz="900">
              <a:latin typeface="Liberation Serif"/>
              <a:cs typeface="Liberation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107" y="1851537"/>
            <a:ext cx="5994400" cy="1038860"/>
          </a:xfrm>
          <a:custGeom>
            <a:avLst/>
            <a:gdLst/>
            <a:ahLst/>
            <a:cxnLst/>
            <a:rect l="l" t="t" r="r" b="b"/>
            <a:pathLst>
              <a:path w="5994400" h="1038860">
                <a:moveTo>
                  <a:pt x="5946904" y="1038735"/>
                </a:moveTo>
                <a:lnTo>
                  <a:pt x="47388" y="1038735"/>
                </a:lnTo>
                <a:lnTo>
                  <a:pt x="38133" y="1037886"/>
                </a:lnTo>
                <a:lnTo>
                  <a:pt x="3480" y="1009401"/>
                </a:lnTo>
                <a:lnTo>
                  <a:pt x="0" y="991200"/>
                </a:lnTo>
                <a:lnTo>
                  <a:pt x="0" y="47558"/>
                </a:lnTo>
                <a:lnTo>
                  <a:pt x="21287" y="7850"/>
                </a:lnTo>
                <a:lnTo>
                  <a:pt x="47641" y="0"/>
                </a:lnTo>
                <a:lnTo>
                  <a:pt x="5946651" y="0"/>
                </a:lnTo>
                <a:lnTo>
                  <a:pt x="5986435" y="21295"/>
                </a:lnTo>
                <a:lnTo>
                  <a:pt x="5994283" y="47558"/>
                </a:lnTo>
                <a:lnTo>
                  <a:pt x="5994283" y="991200"/>
                </a:lnTo>
                <a:lnTo>
                  <a:pt x="5972995" y="1030908"/>
                </a:lnTo>
                <a:lnTo>
                  <a:pt x="5946904" y="1038735"/>
                </a:lnTo>
                <a:close/>
              </a:path>
            </a:pathLst>
          </a:custGeom>
          <a:solidFill>
            <a:srgbClr val="CA1D07">
              <a:alpha val="3138"/>
            </a:srgbClr>
          </a:solidFill>
        </p:spPr>
        <p:txBody>
          <a:bodyPr wrap="square" lIns="0" tIns="0" rIns="0" bIns="0" rtlCol="0"/>
          <a:lstStyle/>
          <a:p/>
        </p:txBody>
      </p:sp>
      <p:sp>
        <p:nvSpPr>
          <p:cNvPr id="3" name="object 3"/>
          <p:cNvSpPr/>
          <p:nvPr/>
        </p:nvSpPr>
        <p:spPr>
          <a:xfrm>
            <a:off x="781098" y="1851537"/>
            <a:ext cx="5994400" cy="1038860"/>
          </a:xfrm>
          <a:custGeom>
            <a:avLst/>
            <a:gdLst/>
            <a:ahLst/>
            <a:cxnLst/>
            <a:rect l="l" t="t" r="r" b="b"/>
            <a:pathLst>
              <a:path w="5994400" h="1038860">
                <a:moveTo>
                  <a:pt x="5946660" y="1038758"/>
                </a:moveTo>
                <a:lnTo>
                  <a:pt x="47649" y="1038758"/>
                </a:lnTo>
                <a:lnTo>
                  <a:pt x="38141" y="1037886"/>
                </a:lnTo>
                <a:lnTo>
                  <a:pt x="3488" y="1009401"/>
                </a:lnTo>
                <a:lnTo>
                  <a:pt x="0" y="991109"/>
                </a:lnTo>
                <a:lnTo>
                  <a:pt x="1" y="47628"/>
                </a:lnTo>
                <a:lnTo>
                  <a:pt x="21295" y="7850"/>
                </a:lnTo>
                <a:lnTo>
                  <a:pt x="47649" y="0"/>
                </a:lnTo>
                <a:lnTo>
                  <a:pt x="5946660" y="0"/>
                </a:lnTo>
                <a:lnTo>
                  <a:pt x="5956157" y="872"/>
                </a:lnTo>
                <a:lnTo>
                  <a:pt x="5964940" y="3488"/>
                </a:lnTo>
                <a:lnTo>
                  <a:pt x="5973003" y="7850"/>
                </a:lnTo>
                <a:lnTo>
                  <a:pt x="5974996" y="9508"/>
                </a:lnTo>
                <a:lnTo>
                  <a:pt x="42594" y="9508"/>
                </a:lnTo>
                <a:lnTo>
                  <a:pt x="37731" y="10461"/>
                </a:lnTo>
                <a:lnTo>
                  <a:pt x="10497" y="37717"/>
                </a:lnTo>
                <a:lnTo>
                  <a:pt x="9529" y="42577"/>
                </a:lnTo>
                <a:lnTo>
                  <a:pt x="9529" y="996136"/>
                </a:lnTo>
                <a:lnTo>
                  <a:pt x="33061" y="1026346"/>
                </a:lnTo>
                <a:lnTo>
                  <a:pt x="42594" y="1029205"/>
                </a:lnTo>
                <a:lnTo>
                  <a:pt x="5975049" y="1029205"/>
                </a:lnTo>
                <a:lnTo>
                  <a:pt x="5973003" y="1030908"/>
                </a:lnTo>
                <a:lnTo>
                  <a:pt x="5964940" y="1035269"/>
                </a:lnTo>
                <a:lnTo>
                  <a:pt x="5956157" y="1037886"/>
                </a:lnTo>
                <a:lnTo>
                  <a:pt x="5946660" y="1038758"/>
                </a:lnTo>
                <a:close/>
              </a:path>
              <a:path w="5994400" h="1038860">
                <a:moveTo>
                  <a:pt x="5975049" y="1029205"/>
                </a:moveTo>
                <a:lnTo>
                  <a:pt x="5951693" y="1029205"/>
                </a:lnTo>
                <a:lnTo>
                  <a:pt x="5956563" y="1028252"/>
                </a:lnTo>
                <a:lnTo>
                  <a:pt x="5961232" y="1026346"/>
                </a:lnTo>
                <a:lnTo>
                  <a:pt x="5984762" y="996136"/>
                </a:lnTo>
                <a:lnTo>
                  <a:pt x="5984762" y="42577"/>
                </a:lnTo>
                <a:lnTo>
                  <a:pt x="5961232" y="12367"/>
                </a:lnTo>
                <a:lnTo>
                  <a:pt x="5951693" y="9508"/>
                </a:lnTo>
                <a:lnTo>
                  <a:pt x="5974996" y="9508"/>
                </a:lnTo>
                <a:lnTo>
                  <a:pt x="5994298" y="47628"/>
                </a:lnTo>
                <a:lnTo>
                  <a:pt x="5994300" y="991109"/>
                </a:lnTo>
                <a:lnTo>
                  <a:pt x="5993426" y="1000616"/>
                </a:lnTo>
                <a:lnTo>
                  <a:pt x="5990806" y="1009401"/>
                </a:lnTo>
                <a:lnTo>
                  <a:pt x="5986443" y="1017463"/>
                </a:lnTo>
                <a:lnTo>
                  <a:pt x="5980340" y="1024801"/>
                </a:lnTo>
                <a:lnTo>
                  <a:pt x="5975049" y="1029205"/>
                </a:lnTo>
                <a:close/>
              </a:path>
            </a:pathLst>
          </a:custGeom>
          <a:solidFill>
            <a:srgbClr val="000000">
              <a:alpha val="50199"/>
            </a:srgbClr>
          </a:solidFill>
        </p:spPr>
        <p:txBody>
          <a:bodyPr wrap="square" lIns="0" tIns="0" rIns="0" bIns="0" rtlCol="0"/>
          <a:lstStyle/>
          <a:p/>
        </p:txBody>
      </p:sp>
      <p:sp>
        <p:nvSpPr>
          <p:cNvPr id="4" name="object 4"/>
          <p:cNvSpPr/>
          <p:nvPr/>
        </p:nvSpPr>
        <p:spPr>
          <a:xfrm>
            <a:off x="781098" y="5558667"/>
            <a:ext cx="5994400" cy="4554855"/>
          </a:xfrm>
          <a:custGeom>
            <a:avLst/>
            <a:gdLst/>
            <a:ahLst/>
            <a:cxnLst/>
            <a:rect l="l" t="t" r="r" b="b"/>
            <a:pathLst>
              <a:path w="5994400" h="4554855">
                <a:moveTo>
                  <a:pt x="5994292" y="4554596"/>
                </a:moveTo>
                <a:lnTo>
                  <a:pt x="0" y="4554596"/>
                </a:lnTo>
                <a:lnTo>
                  <a:pt x="8" y="47549"/>
                </a:lnTo>
                <a:lnTo>
                  <a:pt x="21295" y="7856"/>
                </a:lnTo>
                <a:lnTo>
                  <a:pt x="47649" y="0"/>
                </a:lnTo>
                <a:lnTo>
                  <a:pt x="5946660" y="0"/>
                </a:lnTo>
                <a:lnTo>
                  <a:pt x="5986443" y="21296"/>
                </a:lnTo>
                <a:lnTo>
                  <a:pt x="5994292" y="47549"/>
                </a:lnTo>
                <a:lnTo>
                  <a:pt x="5994292" y="4554596"/>
                </a:lnTo>
                <a:close/>
              </a:path>
            </a:pathLst>
          </a:custGeom>
          <a:solidFill>
            <a:srgbClr val="0753BF">
              <a:alpha val="3138"/>
            </a:srgbClr>
          </a:solidFill>
        </p:spPr>
        <p:txBody>
          <a:bodyPr wrap="square" lIns="0" tIns="0" rIns="0" bIns="0" rtlCol="0"/>
          <a:lstStyle/>
          <a:p/>
        </p:txBody>
      </p:sp>
      <p:sp>
        <p:nvSpPr>
          <p:cNvPr id="5" name="object 5"/>
          <p:cNvSpPr/>
          <p:nvPr/>
        </p:nvSpPr>
        <p:spPr>
          <a:xfrm>
            <a:off x="781098" y="5558667"/>
            <a:ext cx="5994400" cy="4554855"/>
          </a:xfrm>
          <a:custGeom>
            <a:avLst/>
            <a:gdLst/>
            <a:ahLst/>
            <a:cxnLst/>
            <a:rect l="l" t="t" r="r" b="b"/>
            <a:pathLst>
              <a:path w="5994400" h="4554855">
                <a:moveTo>
                  <a:pt x="9529" y="4554596"/>
                </a:moveTo>
                <a:lnTo>
                  <a:pt x="0" y="4554596"/>
                </a:lnTo>
                <a:lnTo>
                  <a:pt x="0" y="47640"/>
                </a:lnTo>
                <a:lnTo>
                  <a:pt x="21295" y="7856"/>
                </a:lnTo>
                <a:lnTo>
                  <a:pt x="47649" y="0"/>
                </a:lnTo>
                <a:lnTo>
                  <a:pt x="5946660" y="0"/>
                </a:lnTo>
                <a:lnTo>
                  <a:pt x="5956157" y="873"/>
                </a:lnTo>
                <a:lnTo>
                  <a:pt x="5964940" y="3493"/>
                </a:lnTo>
                <a:lnTo>
                  <a:pt x="5973003" y="7856"/>
                </a:lnTo>
                <a:lnTo>
                  <a:pt x="5974979" y="9500"/>
                </a:lnTo>
                <a:lnTo>
                  <a:pt x="42594" y="9500"/>
                </a:lnTo>
                <a:lnTo>
                  <a:pt x="37731" y="10453"/>
                </a:lnTo>
                <a:lnTo>
                  <a:pt x="10497" y="37708"/>
                </a:lnTo>
                <a:lnTo>
                  <a:pt x="9529" y="42569"/>
                </a:lnTo>
                <a:lnTo>
                  <a:pt x="9529" y="4554596"/>
                </a:lnTo>
                <a:close/>
              </a:path>
              <a:path w="5994400" h="4554855">
                <a:moveTo>
                  <a:pt x="5994300" y="4554596"/>
                </a:moveTo>
                <a:lnTo>
                  <a:pt x="5984762" y="4554596"/>
                </a:lnTo>
                <a:lnTo>
                  <a:pt x="5984762" y="42569"/>
                </a:lnTo>
                <a:lnTo>
                  <a:pt x="5983790" y="37708"/>
                </a:lnTo>
                <a:lnTo>
                  <a:pt x="5956563" y="10453"/>
                </a:lnTo>
                <a:lnTo>
                  <a:pt x="5951693" y="9500"/>
                </a:lnTo>
                <a:lnTo>
                  <a:pt x="5974979" y="9500"/>
                </a:lnTo>
                <a:lnTo>
                  <a:pt x="5994300" y="47640"/>
                </a:lnTo>
                <a:lnTo>
                  <a:pt x="5994300" y="4554596"/>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5763530"/>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1959460" y="2956502"/>
            <a:ext cx="3631390" cy="1687307"/>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6050180" y="6746704"/>
            <a:ext cx="65468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a:t>
            </a:r>
            <a:r>
              <a:rPr dirty="0" sz="900" spc="70">
                <a:latin typeface="Liberation Serif"/>
                <a:cs typeface="Liberation Serif"/>
              </a:rPr>
              <a:t> </a:t>
            </a:r>
            <a:r>
              <a:rPr dirty="0" sz="900">
                <a:latin typeface="Liberation Serif"/>
                <a:cs typeface="Liberation Serif"/>
              </a:rPr>
              <a:t>Substituting</a:t>
            </a:r>
            <a:endParaRPr sz="900">
              <a:latin typeface="Liberation Serif"/>
              <a:cs typeface="Liberation Serif"/>
            </a:endParaRPr>
          </a:p>
        </p:txBody>
      </p:sp>
      <p:sp>
        <p:nvSpPr>
          <p:cNvPr id="9" name="object 9"/>
          <p:cNvSpPr/>
          <p:nvPr/>
        </p:nvSpPr>
        <p:spPr>
          <a:xfrm>
            <a:off x="3115909" y="7864888"/>
            <a:ext cx="1324654" cy="2115635"/>
          </a:xfrm>
          <a:prstGeom prst="rect">
            <a:avLst/>
          </a:prstGeom>
          <a:blipFill>
            <a:blip r:embed="rId3" cstate="print"/>
            <a:stretch>
              <a:fillRect/>
            </a:stretch>
          </a:blipFill>
        </p:spPr>
        <p:txBody>
          <a:bodyPr wrap="square" lIns="0" tIns="0" rIns="0" bIns="0" rtlCol="0"/>
          <a:lstStyle/>
          <a:p/>
        </p:txBody>
      </p:sp>
      <p:sp>
        <p:nvSpPr>
          <p:cNvPr id="10" name="object 10"/>
          <p:cNvSpPr txBox="1"/>
          <p:nvPr/>
        </p:nvSpPr>
        <p:spPr>
          <a:xfrm>
            <a:off x="772121" y="788359"/>
            <a:ext cx="6011545" cy="2052320"/>
          </a:xfrm>
          <a:prstGeom prst="rect">
            <a:avLst/>
          </a:prstGeom>
        </p:spPr>
        <p:txBody>
          <a:bodyPr wrap="square" lIns="0" tIns="43180" rIns="0" bIns="0" rtlCol="0" vert="horz">
            <a:spAutoFit/>
          </a:bodyPr>
          <a:lstStyle/>
          <a:p>
            <a:pPr marL="952500">
              <a:lnSpc>
                <a:spcPct val="100000"/>
              </a:lnSpc>
              <a:spcBef>
                <a:spcPts val="340"/>
              </a:spcBef>
            </a:pPr>
            <a:r>
              <a:rPr dirty="0" sz="900" spc="-5" b="1">
                <a:latin typeface="Liberation Serif"/>
                <a:cs typeface="Liberation Serif"/>
              </a:rPr>
              <a:t>Figure</a:t>
            </a:r>
            <a:r>
              <a:rPr dirty="0" sz="900" spc="-10" b="1">
                <a:latin typeface="Liberation Serif"/>
                <a:cs typeface="Liberation Serif"/>
              </a:rPr>
              <a:t> </a:t>
            </a:r>
            <a:r>
              <a:rPr dirty="0" sz="650" spc="150">
                <a:latin typeface="Arial"/>
                <a:cs typeface="Arial"/>
              </a:rPr>
              <a:t>2.7.2</a:t>
            </a:r>
            <a:r>
              <a:rPr dirty="0" sz="900" spc="150">
                <a:latin typeface="Liberation Serif"/>
                <a:cs typeface="Liberation Serif"/>
              </a:rPr>
              <a:t>:</a:t>
            </a:r>
            <a:r>
              <a:rPr dirty="0" sz="900">
                <a:latin typeface="Liberation Serif"/>
                <a:cs typeface="Liberation Serif"/>
              </a:rPr>
              <a:t> A sequence of secant lines approaching</a:t>
            </a:r>
            <a:r>
              <a:rPr dirty="0" sz="900" spc="-5">
                <a:latin typeface="Liberation Serif"/>
                <a:cs typeface="Liberation Serif"/>
              </a:rPr>
              <a:t> </a:t>
            </a:r>
            <a:r>
              <a:rPr dirty="0" sz="900">
                <a:latin typeface="Liberation Serif"/>
                <a:cs typeface="Liberation Serif"/>
              </a:rPr>
              <a:t>the tangent line to </a:t>
            </a:r>
            <a:r>
              <a:rPr dirty="0" sz="900" spc="120" i="1">
                <a:latin typeface="Trebuchet MS"/>
                <a:cs typeface="Trebuchet MS"/>
              </a:rPr>
              <a:t>f</a:t>
            </a:r>
            <a:r>
              <a:rPr dirty="0" sz="900" spc="35" i="1">
                <a:latin typeface="Trebuchet MS"/>
                <a:cs typeface="Trebuchet MS"/>
              </a:rPr>
              <a:t> </a:t>
            </a:r>
            <a:r>
              <a:rPr dirty="0" sz="900">
                <a:latin typeface="Liberation Serif"/>
                <a:cs typeface="Liberation Serif"/>
              </a:rPr>
              <a:t>at</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5">
                <a:latin typeface="Arial"/>
                <a:cs typeface="Arial"/>
              </a:rPr>
              <a:t> </a:t>
            </a:r>
            <a:r>
              <a:rPr dirty="0" sz="900">
                <a:latin typeface="Liberation Serif"/>
                <a:cs typeface="Liberation Serif"/>
              </a:rPr>
              <a:t>.</a:t>
            </a:r>
            <a:endParaRPr sz="900">
              <a:latin typeface="Liberation Serif"/>
              <a:cs typeface="Liberation Serif"/>
            </a:endParaRPr>
          </a:p>
          <a:p>
            <a:pPr algn="just" marL="12700" marR="5080">
              <a:lnSpc>
                <a:spcPts val="1200"/>
              </a:lnSpc>
              <a:spcBef>
                <a:spcPts val="330"/>
              </a:spcBef>
            </a:pPr>
            <a:r>
              <a:rPr dirty="0" sz="900">
                <a:latin typeface="Liberation Serif"/>
                <a:cs typeface="Liberation Serif"/>
              </a:rPr>
              <a:t>As we will see in subsequent </a:t>
            </a:r>
            <a:r>
              <a:rPr dirty="0" sz="900" spc="-10">
                <a:latin typeface="Liberation Serif"/>
                <a:cs typeface="Liberation Serif"/>
              </a:rPr>
              <a:t>study, </a:t>
            </a:r>
            <a:r>
              <a:rPr dirty="0" sz="900">
                <a:latin typeface="Liberation Serif"/>
                <a:cs typeface="Liberation Serif"/>
              </a:rPr>
              <a:t>the existence of the tangent line at </a:t>
            </a:r>
            <a:r>
              <a:rPr dirty="0" sz="900" spc="114" i="1">
                <a:latin typeface="Trebuchet MS"/>
                <a:cs typeface="Trebuchet MS"/>
              </a:rPr>
              <a:t>x </a:t>
            </a:r>
            <a:r>
              <a:rPr dirty="0" sz="1050" spc="155">
                <a:latin typeface="Arial"/>
                <a:cs typeface="Arial"/>
              </a:rPr>
              <a:t>= </a:t>
            </a:r>
            <a:r>
              <a:rPr dirty="0" sz="900" spc="50" i="1">
                <a:latin typeface="Trebuchet MS"/>
                <a:cs typeface="Trebuchet MS"/>
              </a:rPr>
              <a:t>a </a:t>
            </a:r>
            <a:r>
              <a:rPr dirty="0" sz="900">
                <a:latin typeface="Liberation Serif"/>
                <a:cs typeface="Liberation Serif"/>
              </a:rPr>
              <a:t>is connected to whether or not the function </a:t>
            </a:r>
            <a:r>
              <a:rPr dirty="0" sz="900" spc="120" i="1">
                <a:latin typeface="Trebuchet MS"/>
                <a:cs typeface="Trebuchet MS"/>
              </a:rPr>
              <a:t>f </a:t>
            </a:r>
            <a:r>
              <a:rPr dirty="0" sz="900">
                <a:latin typeface="Liberation Serif"/>
                <a:cs typeface="Liberation Serif"/>
              </a:rPr>
              <a:t>looks  like a straight line when viewed up close at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200">
                <a:latin typeface="Arial"/>
                <a:cs typeface="Arial"/>
              </a:rPr>
              <a:t> </a:t>
            </a:r>
            <a:r>
              <a:rPr dirty="0" sz="900">
                <a:latin typeface="Liberation Serif"/>
                <a:cs typeface="Liberation Serif"/>
              </a:rPr>
              <a:t>, which can also be seen in Figure </a:t>
            </a:r>
            <a:r>
              <a:rPr dirty="0" sz="1050" spc="-40">
                <a:latin typeface="Arial"/>
                <a:cs typeface="Arial"/>
              </a:rPr>
              <a:t>2.7.3</a:t>
            </a:r>
            <a:r>
              <a:rPr dirty="0" sz="900" spc="-40">
                <a:latin typeface="Liberation Serif"/>
                <a:cs typeface="Liberation Serif"/>
              </a:rPr>
              <a:t>, </a:t>
            </a:r>
            <a:r>
              <a:rPr dirty="0" sz="900">
                <a:latin typeface="Liberation Serif"/>
                <a:cs typeface="Liberation Serif"/>
              </a:rPr>
              <a:t>where we combine the four graphs  in Figure </a:t>
            </a:r>
            <a:r>
              <a:rPr dirty="0" sz="1050" spc="-40">
                <a:latin typeface="Arial"/>
                <a:cs typeface="Arial"/>
              </a:rPr>
              <a:t>2.7.2 </a:t>
            </a:r>
            <a:r>
              <a:rPr dirty="0" sz="900">
                <a:latin typeface="Liberation Serif"/>
                <a:cs typeface="Liberation Serif"/>
              </a:rPr>
              <a:t>into the single one on the left, and then we zoom in on the box centered at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5">
                <a:latin typeface="Arial"/>
                <a:cs typeface="Arial"/>
              </a:rPr>
              <a:t> </a:t>
            </a:r>
            <a:r>
              <a:rPr dirty="0" sz="900">
                <a:latin typeface="Liberation Serif"/>
                <a:cs typeface="Liberation Serif"/>
              </a:rPr>
              <a:t>, with that view expanded on  the right (with two of the secant lines omitted). Note how the tangent line sits relative to the curve </a:t>
            </a:r>
            <a:r>
              <a:rPr dirty="0" sz="900" spc="40" i="1">
                <a:latin typeface="Trebuchet MS"/>
                <a:cs typeface="Trebuchet MS"/>
              </a:rPr>
              <a:t>y </a:t>
            </a:r>
            <a:r>
              <a:rPr dirty="0" sz="1050" spc="15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 </a:t>
            </a:r>
            <a:r>
              <a:rPr dirty="0" sz="900">
                <a:latin typeface="Liberation Serif"/>
                <a:cs typeface="Liberation Serif"/>
              </a:rPr>
              <a:t>at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and  how</a:t>
            </a:r>
            <a:r>
              <a:rPr dirty="0" sz="900" spc="-5">
                <a:latin typeface="Liberation Serif"/>
                <a:cs typeface="Liberation Serif"/>
              </a:rPr>
              <a:t> </a:t>
            </a:r>
            <a:r>
              <a:rPr dirty="0" sz="900">
                <a:latin typeface="Liberation Serif"/>
                <a:cs typeface="Liberation Serif"/>
              </a:rPr>
              <a:t>closely it resembles the curve near</a:t>
            </a:r>
            <a:r>
              <a:rPr dirty="0" sz="900" spc="-5">
                <a:latin typeface="Liberation Serif"/>
                <a:cs typeface="Liberation Serif"/>
              </a:rPr>
              <a:t> </a:t>
            </a:r>
            <a:r>
              <a:rPr dirty="0" sz="900" spc="114" i="1">
                <a:latin typeface="Trebuchet MS"/>
                <a:cs typeface="Trebuchet MS"/>
              </a:rPr>
              <a:t>x</a:t>
            </a:r>
            <a:r>
              <a:rPr dirty="0" sz="900" spc="-20" i="1">
                <a:latin typeface="Trebuchet MS"/>
                <a:cs typeface="Trebuchet MS"/>
              </a:rPr>
              <a:t> </a:t>
            </a:r>
            <a:r>
              <a:rPr dirty="0" sz="1050" spc="155">
                <a:latin typeface="Arial"/>
                <a:cs typeface="Arial"/>
              </a:rPr>
              <a:t>=</a:t>
            </a:r>
            <a:r>
              <a:rPr dirty="0" sz="1050" spc="-90">
                <a:latin typeface="Arial"/>
                <a:cs typeface="Arial"/>
              </a:rPr>
              <a:t> </a:t>
            </a:r>
            <a:r>
              <a:rPr dirty="0" sz="900" spc="50" i="1">
                <a:latin typeface="Trebuchet MS"/>
                <a:cs typeface="Trebuchet MS"/>
              </a:rPr>
              <a:t>a</a:t>
            </a:r>
            <a:r>
              <a:rPr dirty="0" sz="900" spc="-114" i="1">
                <a:latin typeface="Trebuchet MS"/>
                <a:cs typeface="Trebuchet MS"/>
              </a:rPr>
              <a:t> </a:t>
            </a:r>
            <a:r>
              <a:rPr dirty="0" sz="900">
                <a:latin typeface="Liberation Serif"/>
                <a:cs typeface="Liberation Serif"/>
              </a:rPr>
              <a:t>.</a:t>
            </a:r>
            <a:endParaRPr sz="900">
              <a:latin typeface="Liberation Serif"/>
              <a:cs typeface="Liberation Serif"/>
            </a:endParaRPr>
          </a:p>
          <a:p>
            <a:pPr algn="just" marL="88900" marR="81915">
              <a:lnSpc>
                <a:spcPct val="111200"/>
              </a:lnSpc>
              <a:spcBef>
                <a:spcPts val="620"/>
              </a:spcBef>
            </a:pPr>
            <a:r>
              <a:rPr dirty="0" baseline="25641" sz="975">
                <a:solidFill>
                  <a:srgbClr val="0000FF"/>
                </a:solidFill>
                <a:latin typeface="Liberation Serif"/>
                <a:cs typeface="Liberation Serif"/>
              </a:rPr>
              <a:t>3</a:t>
            </a:r>
            <a:r>
              <a:rPr dirty="0" sz="900">
                <a:latin typeface="Liberation Serif"/>
                <a:cs typeface="Liberation Serif"/>
              </a:rPr>
              <a:t>For a helpful collection of java applets, consider the work of David Austin of Grand </a:t>
            </a:r>
            <a:r>
              <a:rPr dirty="0" sz="900" spc="-20">
                <a:latin typeface="Liberation Serif"/>
                <a:cs typeface="Liberation Serif"/>
              </a:rPr>
              <a:t>Valley </a:t>
            </a:r>
            <a:r>
              <a:rPr dirty="0" sz="900">
                <a:latin typeface="Liberation Serif"/>
                <a:cs typeface="Liberation Serif"/>
              </a:rPr>
              <a:t>State University at  </a:t>
            </a:r>
            <a:r>
              <a:rPr dirty="0" sz="900">
                <a:solidFill>
                  <a:srgbClr val="0000FF"/>
                </a:solidFill>
                <a:latin typeface="Liberation Serif"/>
                <a:cs typeface="Liberation Serif"/>
                <a:hlinkClick r:id="rId4"/>
              </a:rPr>
              <a:t>http://gvsu.edu/s/5r</a:t>
            </a:r>
            <a:r>
              <a:rPr dirty="0" sz="900">
                <a:solidFill>
                  <a:srgbClr val="0000FF"/>
                </a:solidFill>
                <a:latin typeface="Liberation Serif"/>
                <a:cs typeface="Liberation Serif"/>
              </a:rPr>
              <a:t>, </a:t>
            </a:r>
            <a:r>
              <a:rPr dirty="0" sz="900">
                <a:latin typeface="Liberation Serif"/>
                <a:cs typeface="Liberation Serif"/>
              </a:rPr>
              <a:t>and the particularly relevant example at </a:t>
            </a:r>
            <a:r>
              <a:rPr dirty="0" sz="900" spc="-5">
                <a:solidFill>
                  <a:srgbClr val="2FB3F5"/>
                </a:solidFill>
                <a:latin typeface="Liberation Serif"/>
                <a:cs typeface="Liberation Serif"/>
                <a:hlinkClick r:id="rId5"/>
              </a:rPr>
              <a:t>http://gvsu.edu/s/5s</a:t>
            </a:r>
            <a:r>
              <a:rPr dirty="0" sz="900" spc="-5">
                <a:latin typeface="Liberation Serif"/>
                <a:cs typeface="Liberation Serif"/>
              </a:rPr>
              <a:t>. </a:t>
            </a:r>
            <a:r>
              <a:rPr dirty="0" sz="900">
                <a:latin typeface="Liberation Serif"/>
                <a:cs typeface="Liberation Serif"/>
              </a:rPr>
              <a:t>For applets that have been built in Geogebra,  a nice example is the work of Marc Renault of </a:t>
            </a:r>
            <a:r>
              <a:rPr dirty="0" sz="900" spc="-5">
                <a:latin typeface="Liberation Serif"/>
                <a:cs typeface="Liberation Serif"/>
              </a:rPr>
              <a:t>Shippensburg </a:t>
            </a:r>
            <a:r>
              <a:rPr dirty="0" sz="900">
                <a:latin typeface="Liberation Serif"/>
                <a:cs typeface="Liberation Serif"/>
              </a:rPr>
              <a:t>University at </a:t>
            </a:r>
            <a:r>
              <a:rPr dirty="0" sz="900" spc="-5">
                <a:solidFill>
                  <a:srgbClr val="0000FF"/>
                </a:solidFill>
                <a:latin typeface="Liberation Serif"/>
                <a:cs typeface="Liberation Serif"/>
                <a:hlinkClick r:id="rId6"/>
              </a:rPr>
              <a:t>http://gvsu.edu/s/5p</a:t>
            </a:r>
            <a:r>
              <a:rPr dirty="0" sz="900" spc="-5">
                <a:latin typeface="Liberation Serif"/>
                <a:cs typeface="Liberation Serif"/>
              </a:rPr>
              <a:t>, </a:t>
            </a:r>
            <a:r>
              <a:rPr dirty="0" sz="900">
                <a:latin typeface="Liberation Serif"/>
                <a:cs typeface="Liberation Serif"/>
              </a:rPr>
              <a:t>with the example at  </a:t>
            </a:r>
            <a:r>
              <a:rPr dirty="0" sz="900">
                <a:solidFill>
                  <a:srgbClr val="2FB3F5"/>
                </a:solidFill>
                <a:latin typeface="Liberation Serif"/>
                <a:cs typeface="Liberation Serif"/>
                <a:hlinkClick r:id="rId7"/>
              </a:rPr>
              <a:t>http://gvsu.edu/s/5q </a:t>
            </a:r>
            <a:r>
              <a:rPr dirty="0" sz="900">
                <a:latin typeface="Liberation Serif"/>
                <a:cs typeface="Liberation Serif"/>
              </a:rPr>
              <a:t>being especially fitting for our work in this section. There are scores of other examples posted by other  authors on the</a:t>
            </a:r>
            <a:r>
              <a:rPr dirty="0" sz="900" spc="-5">
                <a:latin typeface="Liberation Serif"/>
                <a:cs typeface="Liberation Serif"/>
              </a:rPr>
              <a:t> </a:t>
            </a:r>
            <a:r>
              <a:rPr dirty="0" sz="900">
                <a:latin typeface="Liberation Serif"/>
                <a:cs typeface="Liberation Serif"/>
              </a:rPr>
              <a:t>internet.</a:t>
            </a:r>
            <a:endParaRPr sz="900">
              <a:latin typeface="Liberation Serif"/>
              <a:cs typeface="Liberation Serif"/>
            </a:endParaRPr>
          </a:p>
          <a:p>
            <a:pPr algn="just" marL="88900">
              <a:lnSpc>
                <a:spcPct val="100000"/>
              </a:lnSpc>
              <a:spcBef>
                <a:spcPts val="420"/>
              </a:spcBef>
            </a:pPr>
            <a:r>
              <a:rPr dirty="0" baseline="34188" sz="975" spc="-15">
                <a:solidFill>
                  <a:srgbClr val="0000FF"/>
                </a:solidFill>
                <a:latin typeface="Liberation Serif"/>
                <a:cs typeface="Liberation Serif"/>
              </a:rPr>
              <a:t>4</a:t>
            </a:r>
            <a:r>
              <a:rPr dirty="0" sz="900" spc="-10">
                <a:latin typeface="Liberation Serif"/>
                <a:cs typeface="Liberation Serif"/>
              </a:rPr>
              <a:t>Available </a:t>
            </a:r>
            <a:r>
              <a:rPr dirty="0" sz="900">
                <a:latin typeface="Liberation Serif"/>
                <a:cs typeface="Liberation Serif"/>
              </a:rPr>
              <a:t>for free download from</a:t>
            </a:r>
            <a:r>
              <a:rPr dirty="0" sz="900" spc="5">
                <a:latin typeface="Liberation Serif"/>
                <a:cs typeface="Liberation Serif"/>
              </a:rPr>
              <a:t> </a:t>
            </a:r>
            <a:r>
              <a:rPr dirty="0" sz="900" spc="-5">
                <a:solidFill>
                  <a:srgbClr val="0000FF"/>
                </a:solidFill>
                <a:latin typeface="Liberation Serif"/>
                <a:cs typeface="Liberation Serif"/>
                <a:hlinkClick r:id="rId8"/>
              </a:rPr>
              <a:t>http://geogebra.org</a:t>
            </a:r>
            <a:r>
              <a:rPr dirty="0" sz="900" spc="-5">
                <a:solidFill>
                  <a:srgbClr val="0000FF"/>
                </a:solidFill>
                <a:latin typeface="Liberation Serif"/>
                <a:cs typeface="Liberation Serif"/>
              </a:rPr>
              <a:t>.</a:t>
            </a:r>
            <a:endParaRPr sz="900">
              <a:latin typeface="Liberation Serif"/>
              <a:cs typeface="Liberation Serif"/>
            </a:endParaRPr>
          </a:p>
        </p:txBody>
      </p:sp>
      <p:sp>
        <p:nvSpPr>
          <p:cNvPr id="11" name="object 11"/>
          <p:cNvSpPr txBox="1"/>
          <p:nvPr/>
        </p:nvSpPr>
        <p:spPr>
          <a:xfrm>
            <a:off x="772121" y="4689585"/>
            <a:ext cx="6011545" cy="1610360"/>
          </a:xfrm>
          <a:prstGeom prst="rect">
            <a:avLst/>
          </a:prstGeom>
        </p:spPr>
        <p:txBody>
          <a:bodyPr wrap="square" lIns="0" tIns="11430" rIns="0" bIns="0" rtlCol="0" vert="horz">
            <a:spAutoFit/>
          </a:bodyPr>
          <a:lstStyle/>
          <a:p>
            <a:pPr marL="161925">
              <a:lnSpc>
                <a:spcPts val="1230"/>
              </a:lnSpc>
              <a:spcBef>
                <a:spcPts val="90"/>
              </a:spcBef>
            </a:pPr>
            <a:r>
              <a:rPr dirty="0" sz="900" spc="-5" b="1">
                <a:latin typeface="Liberation Serif"/>
                <a:cs typeface="Liberation Serif"/>
              </a:rPr>
              <a:t>Figure</a:t>
            </a:r>
            <a:r>
              <a:rPr dirty="0" sz="900" spc="-10" b="1">
                <a:latin typeface="Liberation Serif"/>
                <a:cs typeface="Liberation Serif"/>
              </a:rPr>
              <a:t> </a:t>
            </a:r>
            <a:r>
              <a:rPr dirty="0" sz="650" spc="150">
                <a:latin typeface="Arial"/>
                <a:cs typeface="Arial"/>
              </a:rPr>
              <a:t>2.7.3</a:t>
            </a:r>
            <a:r>
              <a:rPr dirty="0" sz="900" spc="150">
                <a:latin typeface="Liberation Serif"/>
                <a:cs typeface="Liberation Serif"/>
              </a:rPr>
              <a:t>:</a:t>
            </a:r>
            <a:r>
              <a:rPr dirty="0" sz="900">
                <a:latin typeface="Liberation Serif"/>
                <a:cs typeface="Liberation Serif"/>
              </a:rPr>
              <a:t> A sequence of</a:t>
            </a:r>
            <a:r>
              <a:rPr dirty="0" sz="900" spc="-5">
                <a:latin typeface="Liberation Serif"/>
                <a:cs typeface="Liberation Serif"/>
              </a:rPr>
              <a:t> </a:t>
            </a:r>
            <a:r>
              <a:rPr dirty="0" sz="900">
                <a:latin typeface="Liberation Serif"/>
                <a:cs typeface="Liberation Serif"/>
              </a:rPr>
              <a:t>secant lines approaching the tangent</a:t>
            </a:r>
            <a:r>
              <a:rPr dirty="0" sz="900" spc="-5">
                <a:latin typeface="Liberation Serif"/>
                <a:cs typeface="Liberation Serif"/>
              </a:rPr>
              <a:t> </a:t>
            </a:r>
            <a:r>
              <a:rPr dirty="0" sz="900">
                <a:latin typeface="Liberation Serif"/>
                <a:cs typeface="Liberation Serif"/>
              </a:rPr>
              <a:t>line to </a:t>
            </a:r>
            <a:r>
              <a:rPr dirty="0" sz="900" spc="120" i="1">
                <a:latin typeface="Trebuchet MS"/>
                <a:cs typeface="Trebuchet MS"/>
              </a:rPr>
              <a:t>f</a:t>
            </a:r>
            <a:r>
              <a:rPr dirty="0" sz="900" spc="35" i="1">
                <a:latin typeface="Trebuchet MS"/>
                <a:cs typeface="Trebuchet MS"/>
              </a:rPr>
              <a:t> </a:t>
            </a:r>
            <a:r>
              <a:rPr dirty="0" sz="900">
                <a:latin typeface="Liberation Serif"/>
                <a:cs typeface="Liberation Serif"/>
              </a:rPr>
              <a:t>at</a:t>
            </a:r>
            <a:r>
              <a:rPr dirty="0" sz="900" spc="-10">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0">
                <a:latin typeface="Arial"/>
                <a:cs typeface="Arial"/>
              </a:rPr>
              <a:t> </a:t>
            </a:r>
            <a:r>
              <a:rPr dirty="0" sz="900">
                <a:latin typeface="Liberation Serif"/>
                <a:cs typeface="Liberation Serif"/>
              </a:rPr>
              <a:t>. At right,</a:t>
            </a:r>
            <a:r>
              <a:rPr dirty="0" sz="900" spc="-5">
                <a:latin typeface="Liberation Serif"/>
                <a:cs typeface="Liberation Serif"/>
              </a:rPr>
              <a:t> </a:t>
            </a:r>
            <a:r>
              <a:rPr dirty="0" sz="900">
                <a:latin typeface="Liberation Serif"/>
                <a:cs typeface="Liberation Serif"/>
              </a:rPr>
              <a:t>we zoom in on the</a:t>
            </a:r>
            <a:r>
              <a:rPr dirty="0" sz="900" spc="-5">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1009015">
              <a:lnSpc>
                <a:spcPts val="1230"/>
              </a:lnSpc>
            </a:pP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0">
                <a:latin typeface="Arial"/>
                <a:cs typeface="Arial"/>
              </a:rPr>
              <a:t> </a:t>
            </a:r>
            <a:r>
              <a:rPr dirty="0" sz="900">
                <a:latin typeface="Liberation Serif"/>
                <a:cs typeface="Liberation Serif"/>
              </a:rPr>
              <a:t>. The slope of the tangent line (in green) to </a:t>
            </a:r>
            <a:r>
              <a:rPr dirty="0" sz="900" spc="120" i="1">
                <a:latin typeface="Trebuchet MS"/>
                <a:cs typeface="Trebuchet MS"/>
              </a:rPr>
              <a:t>f</a:t>
            </a:r>
            <a:r>
              <a:rPr dirty="0" sz="900" spc="35" i="1">
                <a:latin typeface="Trebuchet MS"/>
                <a:cs typeface="Trebuchet MS"/>
              </a:rPr>
              <a:t> </a:t>
            </a:r>
            <a:r>
              <a:rPr dirty="0" sz="900">
                <a:latin typeface="Liberation Serif"/>
                <a:cs typeface="Liberation Serif"/>
              </a:rPr>
              <a:t>at</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85">
                <a:latin typeface="Arial"/>
                <a:cs typeface="Arial"/>
              </a:rPr>
              <a:t> </a:t>
            </a:r>
            <a:r>
              <a:rPr dirty="0" sz="900">
                <a:latin typeface="Liberation Serif"/>
                <a:cs typeface="Liberation Serif"/>
              </a:rPr>
              <a:t>is given by</a:t>
            </a:r>
            <a:r>
              <a:rPr dirty="0" sz="900" spc="-5">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67">
                <a:latin typeface="Arial"/>
                <a:cs typeface="Arial"/>
              </a:rPr>
              <a:t>′</a:t>
            </a:r>
            <a:r>
              <a:rPr dirty="0" sz="1050" spc="45">
                <a:latin typeface="Arial"/>
                <a:cs typeface="Arial"/>
              </a:rPr>
              <a:t>(</a:t>
            </a:r>
            <a:r>
              <a:rPr dirty="0" sz="900" spc="45" i="1">
                <a:latin typeface="Trebuchet MS"/>
                <a:cs typeface="Trebuchet MS"/>
              </a:rPr>
              <a:t>a</a:t>
            </a:r>
            <a:r>
              <a:rPr dirty="0" sz="1050" spc="45">
                <a:latin typeface="Arial"/>
                <a:cs typeface="Arial"/>
              </a:rPr>
              <a:t>)</a:t>
            </a:r>
            <a:r>
              <a:rPr dirty="0" sz="900" spc="45">
                <a:latin typeface="Liberation Serif"/>
                <a:cs typeface="Liberation Serif"/>
              </a:rPr>
              <a:t>.</a:t>
            </a:r>
            <a:endParaRPr sz="900">
              <a:latin typeface="Liberation Serif"/>
              <a:cs typeface="Liberation Serif"/>
            </a:endParaRPr>
          </a:p>
          <a:p>
            <a:pPr algn="just" marL="12700" marR="5080">
              <a:lnSpc>
                <a:spcPct val="101200"/>
              </a:lnSpc>
              <a:spcBef>
                <a:spcPts val="150"/>
              </a:spcBef>
            </a:pPr>
            <a:r>
              <a:rPr dirty="0" sz="900">
                <a:latin typeface="Liberation Serif"/>
                <a:cs typeface="Liberation Serif"/>
              </a:rPr>
              <a:t>At this time, it is most important to note that </a:t>
            </a:r>
            <a:r>
              <a:rPr dirty="0" sz="900" spc="120" i="1">
                <a:latin typeface="Trebuchet MS"/>
                <a:cs typeface="Trebuchet MS"/>
              </a:rPr>
              <a:t>f </a:t>
            </a:r>
            <a:r>
              <a:rPr dirty="0" baseline="31746" sz="1050" spc="67">
                <a:latin typeface="Arial"/>
                <a:cs typeface="Arial"/>
              </a:rPr>
              <a:t>′</a:t>
            </a:r>
            <a:r>
              <a:rPr dirty="0" sz="1050" spc="45">
                <a:latin typeface="Arial"/>
                <a:cs typeface="Arial"/>
              </a:rPr>
              <a:t>(</a:t>
            </a:r>
            <a:r>
              <a:rPr dirty="0" sz="900" spc="45" i="1">
                <a:latin typeface="Trebuchet MS"/>
                <a:cs typeface="Trebuchet MS"/>
              </a:rPr>
              <a:t>a</a:t>
            </a:r>
            <a:r>
              <a:rPr dirty="0" sz="1050" spc="45">
                <a:latin typeface="Arial"/>
                <a:cs typeface="Arial"/>
              </a:rPr>
              <a:t>)</a:t>
            </a:r>
            <a:r>
              <a:rPr dirty="0" sz="900" spc="45">
                <a:latin typeface="Liberation Serif"/>
                <a:cs typeface="Liberation Serif"/>
              </a:rPr>
              <a:t>, </a:t>
            </a:r>
            <a:r>
              <a:rPr dirty="0" sz="900">
                <a:latin typeface="Liberation Serif"/>
                <a:cs typeface="Liberation Serif"/>
              </a:rPr>
              <a:t>the instantaneous rate of change of </a:t>
            </a:r>
            <a:r>
              <a:rPr dirty="0" sz="900" spc="120" i="1">
                <a:latin typeface="Trebuchet MS"/>
                <a:cs typeface="Trebuchet MS"/>
              </a:rPr>
              <a:t>f </a:t>
            </a:r>
            <a:r>
              <a:rPr dirty="0" sz="900">
                <a:latin typeface="Liberation Serif"/>
                <a:cs typeface="Liberation Serif"/>
              </a:rPr>
              <a:t>with respect to </a:t>
            </a:r>
            <a:r>
              <a:rPr dirty="0" sz="900" spc="114" i="1">
                <a:latin typeface="Trebuchet MS"/>
                <a:cs typeface="Trebuchet MS"/>
              </a:rPr>
              <a:t>x </a:t>
            </a:r>
            <a:r>
              <a:rPr dirty="0" sz="900">
                <a:latin typeface="Liberation Serif"/>
                <a:cs typeface="Liberation Serif"/>
              </a:rPr>
              <a:t>at </a:t>
            </a:r>
            <a:r>
              <a:rPr dirty="0" sz="900" spc="114" i="1">
                <a:latin typeface="Trebuchet MS"/>
                <a:cs typeface="Trebuchet MS"/>
              </a:rPr>
              <a:t>x </a:t>
            </a:r>
            <a:r>
              <a:rPr dirty="0" sz="1050" spc="155">
                <a:latin typeface="Arial"/>
                <a:cs typeface="Arial"/>
              </a:rPr>
              <a:t>= </a:t>
            </a:r>
            <a:r>
              <a:rPr dirty="0" sz="900" spc="50" i="1">
                <a:latin typeface="Trebuchet MS"/>
                <a:cs typeface="Trebuchet MS"/>
              </a:rPr>
              <a:t>a </a:t>
            </a:r>
            <a:r>
              <a:rPr dirty="0" sz="900">
                <a:latin typeface="Liberation Serif"/>
                <a:cs typeface="Liberation Serif"/>
              </a:rPr>
              <a:t>, also  measures</a:t>
            </a:r>
            <a:r>
              <a:rPr dirty="0" sz="900" spc="-5">
                <a:latin typeface="Liberation Serif"/>
                <a:cs typeface="Liberation Serif"/>
              </a:rPr>
              <a:t> </a:t>
            </a:r>
            <a:r>
              <a:rPr dirty="0" sz="900">
                <a:latin typeface="Liberation Serif"/>
                <a:cs typeface="Liberation Serif"/>
              </a:rPr>
              <a:t>the slope</a:t>
            </a:r>
            <a:r>
              <a:rPr dirty="0" sz="900" spc="-5">
                <a:latin typeface="Liberation Serif"/>
                <a:cs typeface="Liberation Serif"/>
              </a:rPr>
              <a:t> </a:t>
            </a:r>
            <a:r>
              <a:rPr dirty="0" sz="900">
                <a:latin typeface="Liberation Serif"/>
                <a:cs typeface="Liberation Serif"/>
              </a:rPr>
              <a:t>of the</a:t>
            </a:r>
            <a:r>
              <a:rPr dirty="0" sz="900" spc="-5">
                <a:latin typeface="Liberation Serif"/>
                <a:cs typeface="Liberation Serif"/>
              </a:rPr>
              <a:t> </a:t>
            </a:r>
            <a:r>
              <a:rPr dirty="0" sz="900">
                <a:latin typeface="Liberation Serif"/>
                <a:cs typeface="Liberation Serif"/>
              </a:rPr>
              <a:t>tangent line</a:t>
            </a:r>
            <a:r>
              <a:rPr dirty="0" sz="900" spc="-5">
                <a:latin typeface="Liberation Serif"/>
                <a:cs typeface="Liberation Serif"/>
              </a:rPr>
              <a:t> </a:t>
            </a:r>
            <a:r>
              <a:rPr dirty="0" sz="900">
                <a:latin typeface="Liberation Serif"/>
                <a:cs typeface="Liberation Serif"/>
              </a:rPr>
              <a:t>to the</a:t>
            </a:r>
            <a:r>
              <a:rPr dirty="0" sz="900" spc="-5">
                <a:latin typeface="Liberation Serif"/>
                <a:cs typeface="Liberation Serif"/>
              </a:rPr>
              <a:t> </a:t>
            </a:r>
            <a:r>
              <a:rPr dirty="0" sz="900">
                <a:latin typeface="Liberation Serif"/>
                <a:cs typeface="Liberation Serif"/>
              </a:rPr>
              <a:t>curve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0">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spc="225">
                <a:latin typeface="Arial"/>
                <a:cs typeface="Arial"/>
              </a:rPr>
              <a:t> </a:t>
            </a:r>
            <a:r>
              <a:rPr dirty="0" sz="900">
                <a:latin typeface="Liberation Serif"/>
                <a:cs typeface="Liberation Serif"/>
              </a:rPr>
              <a:t>at</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5">
                <a:latin typeface="Arial"/>
                <a:cs typeface="Arial"/>
              </a:rPr>
              <a:t> </a:t>
            </a:r>
            <a:r>
              <a:rPr dirty="0" sz="900">
                <a:latin typeface="Liberation Serif"/>
                <a:cs typeface="Liberation Serif"/>
              </a:rPr>
              <a:t>.</a:t>
            </a:r>
            <a:r>
              <a:rPr dirty="0" sz="900" spc="10">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following</a:t>
            </a:r>
            <a:r>
              <a:rPr dirty="0" sz="900" spc="10">
                <a:latin typeface="Liberation Serif"/>
                <a:cs typeface="Liberation Serif"/>
              </a:rPr>
              <a:t> </a:t>
            </a:r>
            <a:r>
              <a:rPr dirty="0" sz="900">
                <a:latin typeface="Liberation Serif"/>
                <a:cs typeface="Liberation Serif"/>
              </a:rPr>
              <a:t>example</a:t>
            </a:r>
            <a:r>
              <a:rPr dirty="0" sz="900" spc="5">
                <a:latin typeface="Liberation Serif"/>
                <a:cs typeface="Liberation Serif"/>
              </a:rPr>
              <a:t> </a:t>
            </a:r>
            <a:r>
              <a:rPr dirty="0" sz="900">
                <a:latin typeface="Liberation Serif"/>
                <a:cs typeface="Liberation Serif"/>
              </a:rPr>
              <a:t>demonstrates</a:t>
            </a:r>
            <a:r>
              <a:rPr dirty="0" sz="900" spc="10">
                <a:latin typeface="Liberation Serif"/>
                <a:cs typeface="Liberation Serif"/>
              </a:rPr>
              <a:t> </a:t>
            </a:r>
            <a:r>
              <a:rPr dirty="0" sz="900">
                <a:latin typeface="Liberation Serif"/>
                <a:cs typeface="Liberation Serif"/>
              </a:rPr>
              <a:t>several</a:t>
            </a:r>
            <a:r>
              <a:rPr dirty="0" sz="900" spc="5">
                <a:latin typeface="Liberation Serif"/>
                <a:cs typeface="Liberation Serif"/>
              </a:rPr>
              <a:t> </a:t>
            </a:r>
            <a:r>
              <a:rPr dirty="0" sz="900">
                <a:latin typeface="Liberation Serif"/>
                <a:cs typeface="Liberation Serif"/>
              </a:rPr>
              <a:t>key</a:t>
            </a:r>
            <a:r>
              <a:rPr dirty="0" sz="900" spc="10">
                <a:latin typeface="Liberation Serif"/>
                <a:cs typeface="Liberation Serif"/>
              </a:rPr>
              <a:t> </a:t>
            </a:r>
            <a:r>
              <a:rPr dirty="0" sz="900">
                <a:latin typeface="Liberation Serif"/>
                <a:cs typeface="Liberation Serif"/>
              </a:rPr>
              <a:t>ideas  involving the derivative of a</a:t>
            </a:r>
            <a:r>
              <a:rPr dirty="0" sz="900" spc="-5">
                <a:latin typeface="Liberation Serif"/>
                <a:cs typeface="Liberation Serif"/>
              </a:rPr>
              <a:t> </a:t>
            </a:r>
            <a:r>
              <a:rPr dirty="0" sz="900">
                <a:latin typeface="Liberation Serif"/>
                <a:cs typeface="Liberation Serif"/>
              </a:rPr>
              <a:t>function.</a:t>
            </a:r>
            <a:endParaRPr sz="900">
              <a:latin typeface="Liberation Serif"/>
              <a:cs typeface="Liberation Serif"/>
            </a:endParaRPr>
          </a:p>
          <a:p>
            <a:pPr marL="88900">
              <a:lnSpc>
                <a:spcPct val="100000"/>
              </a:lnSpc>
              <a:spcBef>
                <a:spcPts val="445"/>
              </a:spcBef>
            </a:pPr>
            <a:r>
              <a:rPr dirty="0" sz="1050" spc="10">
                <a:solidFill>
                  <a:srgbClr val="2E4E4E"/>
                </a:solidFill>
                <a:latin typeface="Liberation Sans"/>
                <a:cs typeface="Liberation Sans"/>
              </a:rPr>
              <a:t>Example</a:t>
            </a:r>
            <a:r>
              <a:rPr dirty="0" sz="1050">
                <a:solidFill>
                  <a:srgbClr val="2E4E4E"/>
                </a:solidFill>
                <a:latin typeface="Liberation Sans"/>
                <a:cs typeface="Liberation Sans"/>
              </a:rPr>
              <a:t> </a:t>
            </a:r>
            <a:r>
              <a:rPr dirty="0" sz="1250" spc="-65">
                <a:solidFill>
                  <a:srgbClr val="2E4E4E"/>
                </a:solidFill>
                <a:latin typeface="Arial"/>
                <a:cs typeface="Arial"/>
              </a:rPr>
              <a:t>2.7.1</a:t>
            </a:r>
            <a:r>
              <a:rPr dirty="0" sz="1050" spc="-65">
                <a:solidFill>
                  <a:srgbClr val="2E4E4E"/>
                </a:solidFill>
                <a:latin typeface="Liberation Sans"/>
                <a:cs typeface="Liberation Sans"/>
              </a:rPr>
              <a:t>:</a:t>
            </a:r>
            <a:endParaRPr sz="1050">
              <a:latin typeface="Liberation Sans"/>
              <a:cs typeface="Liberation Sans"/>
            </a:endParaRPr>
          </a:p>
          <a:p>
            <a:pPr marL="88900" marR="80645">
              <a:lnSpc>
                <a:spcPct val="107200"/>
              </a:lnSpc>
              <a:spcBef>
                <a:spcPts val="260"/>
              </a:spcBef>
            </a:pPr>
            <a:r>
              <a:rPr dirty="0" sz="900">
                <a:latin typeface="Liberation Serif"/>
                <a:cs typeface="Liberation Serif"/>
              </a:rPr>
              <a:t>Example 1.3. For the function given by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 </a:t>
            </a:r>
            <a:r>
              <a:rPr dirty="0" sz="1050" spc="155">
                <a:latin typeface="Arial"/>
                <a:cs typeface="Arial"/>
              </a:rPr>
              <a:t>= </a:t>
            </a:r>
            <a:r>
              <a:rPr dirty="0" sz="900" spc="114" i="1">
                <a:latin typeface="Trebuchet MS"/>
                <a:cs typeface="Trebuchet MS"/>
              </a:rPr>
              <a:t>x </a:t>
            </a:r>
            <a:r>
              <a:rPr dirty="0" sz="1050" spc="155">
                <a:latin typeface="Arial"/>
                <a:cs typeface="Arial"/>
              </a:rPr>
              <a:t>− </a:t>
            </a:r>
            <a:r>
              <a:rPr dirty="0" sz="900" spc="35" i="1">
                <a:latin typeface="Trebuchet MS"/>
                <a:cs typeface="Trebuchet MS"/>
              </a:rPr>
              <a:t>x</a:t>
            </a:r>
            <a:r>
              <a:rPr dirty="0" baseline="31746" sz="1050" spc="52">
                <a:latin typeface="Arial"/>
                <a:cs typeface="Arial"/>
              </a:rPr>
              <a:t>2 </a:t>
            </a:r>
            <a:r>
              <a:rPr dirty="0" sz="900">
                <a:latin typeface="Liberation Serif"/>
                <a:cs typeface="Liberation Serif"/>
              </a:rPr>
              <a:t>, use the limit definition of the derivative to compute </a:t>
            </a:r>
            <a:r>
              <a:rPr dirty="0" sz="900" spc="120" i="1">
                <a:latin typeface="Trebuchet MS"/>
                <a:cs typeface="Trebuchet MS"/>
              </a:rPr>
              <a:t>f </a:t>
            </a:r>
            <a:r>
              <a:rPr dirty="0" baseline="31746" sz="1050" spc="37">
                <a:latin typeface="Arial"/>
                <a:cs typeface="Arial"/>
              </a:rPr>
              <a:t>′</a:t>
            </a:r>
            <a:r>
              <a:rPr dirty="0" sz="1050" spc="25">
                <a:latin typeface="Arial"/>
                <a:cs typeface="Arial"/>
              </a:rPr>
              <a:t>(2)</a:t>
            </a:r>
            <a:r>
              <a:rPr dirty="0" sz="900" spc="25">
                <a:latin typeface="Liberation Serif"/>
                <a:cs typeface="Liberation Serif"/>
              </a:rPr>
              <a:t>. </a:t>
            </a:r>
            <a:r>
              <a:rPr dirty="0" sz="900">
                <a:latin typeface="Liberation Serif"/>
                <a:cs typeface="Liberation Serif"/>
              </a:rPr>
              <a:t>In  addition, discuss the meaning of this value and draw a labeled graph that supports your</a:t>
            </a:r>
            <a:r>
              <a:rPr dirty="0" sz="900" spc="-30">
                <a:latin typeface="Liberation Serif"/>
                <a:cs typeface="Liberation Serif"/>
              </a:rPr>
              <a:t> </a:t>
            </a:r>
            <a:r>
              <a:rPr dirty="0" sz="900">
                <a:latin typeface="Liberation Serif"/>
                <a:cs typeface="Liberation Serif"/>
              </a:rPr>
              <a:t>explanation.</a:t>
            </a:r>
            <a:endParaRPr sz="900">
              <a:latin typeface="Liberation Serif"/>
              <a:cs typeface="Liberation Serif"/>
            </a:endParaRPr>
          </a:p>
          <a:p>
            <a:pPr marL="88900">
              <a:lnSpc>
                <a:spcPct val="100000"/>
              </a:lnSpc>
              <a:spcBef>
                <a:spcPts val="420"/>
              </a:spcBef>
            </a:pPr>
            <a:r>
              <a:rPr dirty="0" sz="900">
                <a:latin typeface="Liberation Serif"/>
                <a:cs typeface="Liberation Serif"/>
              </a:rPr>
              <a:t>Solution. From the limit definition, we know</a:t>
            </a:r>
            <a:r>
              <a:rPr dirty="0" sz="900" spc="-10">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12" name="object 12"/>
          <p:cNvSpPr txBox="1"/>
          <p:nvPr/>
        </p:nvSpPr>
        <p:spPr>
          <a:xfrm>
            <a:off x="3414874" y="6548515"/>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p:txBody>
      </p:sp>
      <p:sp>
        <p:nvSpPr>
          <p:cNvPr id="13" name="object 13"/>
          <p:cNvSpPr txBox="1"/>
          <p:nvPr/>
        </p:nvSpPr>
        <p:spPr>
          <a:xfrm>
            <a:off x="2988860" y="6338253"/>
            <a:ext cx="1575435" cy="184150"/>
          </a:xfrm>
          <a:prstGeom prst="rect">
            <a:avLst/>
          </a:prstGeom>
        </p:spPr>
        <p:txBody>
          <a:bodyPr wrap="square" lIns="0" tIns="11430" rIns="0" bIns="0" rtlCol="0" vert="horz">
            <a:spAutoFit/>
          </a:bodyPr>
          <a:lstStyle/>
          <a:p>
            <a:pPr marL="12700">
              <a:lnSpc>
                <a:spcPct val="100000"/>
              </a:lnSpc>
              <a:spcBef>
                <a:spcPts val="90"/>
              </a:spcBef>
            </a:pPr>
            <a:r>
              <a:rPr dirty="0" baseline="-43209" sz="1350" spc="179" i="1">
                <a:latin typeface="Trebuchet MS"/>
                <a:cs typeface="Trebuchet MS"/>
              </a:rPr>
              <a:t>f</a:t>
            </a:r>
            <a:r>
              <a:rPr dirty="0" baseline="-43209" sz="1350" spc="-225" i="1">
                <a:latin typeface="Trebuchet MS"/>
                <a:cs typeface="Trebuchet MS"/>
              </a:rPr>
              <a:t> </a:t>
            </a:r>
            <a:r>
              <a:rPr dirty="0" baseline="-23809" sz="1050" spc="44">
                <a:latin typeface="Arial"/>
                <a:cs typeface="Arial"/>
              </a:rPr>
              <a:t>′</a:t>
            </a:r>
            <a:r>
              <a:rPr dirty="0" baseline="-37037" sz="1575" spc="44">
                <a:latin typeface="Arial"/>
                <a:cs typeface="Arial"/>
              </a:rPr>
              <a:t>(2)</a:t>
            </a:r>
            <a:r>
              <a:rPr dirty="0" baseline="-37037" sz="1575" spc="-127">
                <a:latin typeface="Arial"/>
                <a:cs typeface="Arial"/>
              </a:rPr>
              <a:t> </a:t>
            </a:r>
            <a:r>
              <a:rPr dirty="0" baseline="-37037" sz="1575" spc="232">
                <a:latin typeface="Arial"/>
                <a:cs typeface="Arial"/>
              </a:rPr>
              <a:t>=</a:t>
            </a:r>
            <a:r>
              <a:rPr dirty="0" baseline="-37037" sz="1575" spc="-82">
                <a:latin typeface="Arial"/>
                <a:cs typeface="Arial"/>
              </a:rPr>
              <a:t> </a:t>
            </a:r>
            <a:r>
              <a:rPr dirty="0" baseline="-37037" sz="1575" spc="30">
                <a:latin typeface="Arial"/>
                <a:cs typeface="Arial"/>
              </a:rPr>
              <a:t>lim</a:t>
            </a:r>
            <a:r>
              <a:rPr dirty="0" baseline="-37037" sz="1575" spc="225">
                <a:latin typeface="Arial"/>
                <a:cs typeface="Arial"/>
              </a:rPr>
              <a:t> </a:t>
            </a:r>
            <a:r>
              <a:rPr dirty="0" sz="900" spc="25" i="1">
                <a:latin typeface="Trebuchet MS"/>
                <a:cs typeface="Trebuchet MS"/>
              </a:rPr>
              <a:t>f</a:t>
            </a:r>
            <a:r>
              <a:rPr dirty="0" sz="1050" spc="25">
                <a:latin typeface="Arial"/>
                <a:cs typeface="Arial"/>
              </a:rPr>
              <a:t>(2</a:t>
            </a:r>
            <a:r>
              <a:rPr dirty="0" sz="1050" spc="-120">
                <a:latin typeface="Arial"/>
                <a:cs typeface="Arial"/>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160">
                <a:latin typeface="Arial"/>
                <a:cs typeface="Arial"/>
              </a:rPr>
              <a:t> </a:t>
            </a:r>
            <a:r>
              <a:rPr dirty="0" sz="1050" spc="155">
                <a:latin typeface="Arial"/>
                <a:cs typeface="Arial"/>
              </a:rPr>
              <a:t>−</a:t>
            </a:r>
            <a:r>
              <a:rPr dirty="0" sz="1050" spc="-165">
                <a:latin typeface="Arial"/>
                <a:cs typeface="Arial"/>
              </a:rPr>
              <a:t> </a:t>
            </a:r>
            <a:r>
              <a:rPr dirty="0" sz="900" spc="35" i="1">
                <a:latin typeface="Trebuchet MS"/>
                <a:cs typeface="Trebuchet MS"/>
              </a:rPr>
              <a:t>f</a:t>
            </a:r>
            <a:r>
              <a:rPr dirty="0" sz="1050" spc="35">
                <a:latin typeface="Arial"/>
                <a:cs typeface="Arial"/>
              </a:rPr>
              <a:t>(2)</a:t>
            </a:r>
            <a:r>
              <a:rPr dirty="0" sz="1050" spc="65">
                <a:latin typeface="Arial"/>
                <a:cs typeface="Arial"/>
              </a:rPr>
              <a:t> </a:t>
            </a:r>
            <a:r>
              <a:rPr dirty="0" baseline="-37037" sz="1575" spc="-30">
                <a:latin typeface="Arial"/>
                <a:cs typeface="Arial"/>
              </a:rPr>
              <a:t>.</a:t>
            </a:r>
            <a:endParaRPr baseline="-37037" sz="1575">
              <a:latin typeface="Arial"/>
              <a:cs typeface="Arial"/>
            </a:endParaRPr>
          </a:p>
        </p:txBody>
      </p:sp>
      <p:sp>
        <p:nvSpPr>
          <p:cNvPr id="14" name="object 14"/>
          <p:cNvSpPr txBox="1"/>
          <p:nvPr/>
        </p:nvSpPr>
        <p:spPr>
          <a:xfrm>
            <a:off x="4024786" y="6526018"/>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15" name="object 15"/>
          <p:cNvSpPr/>
          <p:nvPr/>
        </p:nvSpPr>
        <p:spPr>
          <a:xfrm>
            <a:off x="3649591" y="6535450"/>
            <a:ext cx="848360" cy="0"/>
          </a:xfrm>
          <a:custGeom>
            <a:avLst/>
            <a:gdLst/>
            <a:ahLst/>
            <a:cxnLst/>
            <a:rect l="l" t="t" r="r" b="b"/>
            <a:pathLst>
              <a:path w="848360" h="0">
                <a:moveTo>
                  <a:pt x="0" y="0"/>
                </a:moveTo>
                <a:lnTo>
                  <a:pt x="848158" y="0"/>
                </a:lnTo>
              </a:path>
            </a:pathLst>
          </a:custGeom>
          <a:ln w="9529">
            <a:solidFill>
              <a:srgbClr val="000000"/>
            </a:solidFill>
          </a:ln>
        </p:spPr>
        <p:txBody>
          <a:bodyPr wrap="square" lIns="0" tIns="0" rIns="0" bIns="0" rtlCol="0"/>
          <a:lstStyle/>
          <a:p/>
        </p:txBody>
      </p:sp>
      <p:sp>
        <p:nvSpPr>
          <p:cNvPr id="16" name="object 16"/>
          <p:cNvSpPr txBox="1"/>
          <p:nvPr/>
        </p:nvSpPr>
        <p:spPr>
          <a:xfrm>
            <a:off x="6308983" y="6424022"/>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(2.7.5)</a:t>
            </a:r>
            <a:endParaRPr sz="1050">
              <a:latin typeface="Arial"/>
              <a:cs typeface="Arial"/>
            </a:endParaRPr>
          </a:p>
        </p:txBody>
      </p:sp>
      <p:sp>
        <p:nvSpPr>
          <p:cNvPr id="17" name="object 17"/>
          <p:cNvSpPr txBox="1"/>
          <p:nvPr/>
        </p:nvSpPr>
        <p:spPr>
          <a:xfrm>
            <a:off x="848360" y="6715462"/>
            <a:ext cx="5098415" cy="346710"/>
          </a:xfrm>
          <a:prstGeom prst="rect">
            <a:avLst/>
          </a:prstGeom>
        </p:spPr>
        <p:txBody>
          <a:bodyPr wrap="square" lIns="0" tIns="24765" rIns="0" bIns="0" rtlCol="0" vert="horz">
            <a:spAutoFit/>
          </a:bodyPr>
          <a:lstStyle/>
          <a:p>
            <a:pPr marL="12700">
              <a:lnSpc>
                <a:spcPct val="100000"/>
              </a:lnSpc>
              <a:spcBef>
                <a:spcPts val="195"/>
              </a:spcBef>
            </a:pPr>
            <a:r>
              <a:rPr dirty="0" sz="900">
                <a:latin typeface="Liberation Serif"/>
                <a:cs typeface="Liberation Serif"/>
              </a:rPr>
              <a:t>Now</a:t>
            </a:r>
            <a:r>
              <a:rPr dirty="0" sz="900" spc="105">
                <a:latin typeface="Liberation Serif"/>
                <a:cs typeface="Liberation Serif"/>
              </a:rPr>
              <a:t> </a:t>
            </a:r>
            <a:r>
              <a:rPr dirty="0" sz="900">
                <a:latin typeface="Liberation Serif"/>
                <a:cs typeface="Liberation Serif"/>
              </a:rPr>
              <a:t>we</a:t>
            </a:r>
            <a:r>
              <a:rPr dirty="0" sz="900" spc="110">
                <a:latin typeface="Liberation Serif"/>
                <a:cs typeface="Liberation Serif"/>
              </a:rPr>
              <a:t> </a:t>
            </a:r>
            <a:r>
              <a:rPr dirty="0" sz="900">
                <a:latin typeface="Liberation Serif"/>
                <a:cs typeface="Liberation Serif"/>
              </a:rPr>
              <a:t>use</a:t>
            </a:r>
            <a:r>
              <a:rPr dirty="0" sz="900" spc="110">
                <a:latin typeface="Liberation Serif"/>
                <a:cs typeface="Liberation Serif"/>
              </a:rPr>
              <a:t> </a:t>
            </a:r>
            <a:r>
              <a:rPr dirty="0" sz="900">
                <a:latin typeface="Liberation Serif"/>
                <a:cs typeface="Liberation Serif"/>
              </a:rPr>
              <a:t>the</a:t>
            </a:r>
            <a:r>
              <a:rPr dirty="0" sz="900" spc="110">
                <a:latin typeface="Liberation Serif"/>
                <a:cs typeface="Liberation Serif"/>
              </a:rPr>
              <a:t> </a:t>
            </a:r>
            <a:r>
              <a:rPr dirty="0" sz="900">
                <a:latin typeface="Liberation Serif"/>
                <a:cs typeface="Liberation Serif"/>
              </a:rPr>
              <a:t>rule</a:t>
            </a:r>
            <a:r>
              <a:rPr dirty="0" sz="900" spc="105">
                <a:latin typeface="Liberation Serif"/>
                <a:cs typeface="Liberation Serif"/>
              </a:rPr>
              <a:t> </a:t>
            </a:r>
            <a:r>
              <a:rPr dirty="0" sz="900">
                <a:latin typeface="Liberation Serif"/>
                <a:cs typeface="Liberation Serif"/>
              </a:rPr>
              <a:t>for</a:t>
            </a:r>
            <a:r>
              <a:rPr dirty="0" sz="900" spc="110">
                <a:latin typeface="Liberation Serif"/>
                <a:cs typeface="Liberation Serif"/>
              </a:rPr>
              <a:t> </a:t>
            </a:r>
            <a:r>
              <a:rPr dirty="0" sz="900" spc="120" i="1">
                <a:latin typeface="Trebuchet MS"/>
                <a:cs typeface="Trebuchet MS"/>
              </a:rPr>
              <a:t>f</a:t>
            </a:r>
            <a:r>
              <a:rPr dirty="0" sz="900" spc="155" i="1">
                <a:latin typeface="Trebuchet MS"/>
                <a:cs typeface="Trebuchet MS"/>
              </a:rPr>
              <a:t> </a:t>
            </a:r>
            <a:r>
              <a:rPr dirty="0" sz="900">
                <a:latin typeface="Liberation Serif"/>
                <a:cs typeface="Liberation Serif"/>
              </a:rPr>
              <a:t>,</a:t>
            </a:r>
            <a:r>
              <a:rPr dirty="0" sz="900" spc="120">
                <a:latin typeface="Liberation Serif"/>
                <a:cs typeface="Liberation Serif"/>
              </a:rPr>
              <a:t> </a:t>
            </a:r>
            <a:r>
              <a:rPr dirty="0" sz="900">
                <a:latin typeface="Liberation Serif"/>
                <a:cs typeface="Liberation Serif"/>
              </a:rPr>
              <a:t>and</a:t>
            </a:r>
            <a:r>
              <a:rPr dirty="0" sz="900" spc="120">
                <a:latin typeface="Liberation Serif"/>
                <a:cs typeface="Liberation Serif"/>
              </a:rPr>
              <a:t> </a:t>
            </a:r>
            <a:r>
              <a:rPr dirty="0" sz="900">
                <a:latin typeface="Liberation Serif"/>
                <a:cs typeface="Liberation Serif"/>
              </a:rPr>
              <a:t>observe</a:t>
            </a:r>
            <a:r>
              <a:rPr dirty="0" sz="900" spc="114">
                <a:latin typeface="Liberation Serif"/>
                <a:cs typeface="Liberation Serif"/>
              </a:rPr>
              <a:t> </a:t>
            </a:r>
            <a:r>
              <a:rPr dirty="0" sz="900">
                <a:latin typeface="Liberation Serif"/>
                <a:cs typeface="Liberation Serif"/>
              </a:rPr>
              <a:t>that</a:t>
            </a:r>
            <a:r>
              <a:rPr dirty="0" sz="900" spc="114">
                <a:latin typeface="Liberation Serif"/>
                <a:cs typeface="Liberation Serif"/>
              </a:rPr>
              <a:t> </a:t>
            </a:r>
            <a:r>
              <a:rPr dirty="0" sz="900" spc="35" i="1">
                <a:latin typeface="Trebuchet MS"/>
                <a:cs typeface="Trebuchet MS"/>
              </a:rPr>
              <a:t>f</a:t>
            </a:r>
            <a:r>
              <a:rPr dirty="0" sz="1050" spc="35">
                <a:latin typeface="Arial"/>
                <a:cs typeface="Arial"/>
              </a:rPr>
              <a:t>(2)</a:t>
            </a:r>
            <a:r>
              <a:rPr dirty="0" sz="1050" spc="-80">
                <a:latin typeface="Arial"/>
                <a:cs typeface="Arial"/>
              </a:rPr>
              <a:t> </a:t>
            </a:r>
            <a:r>
              <a:rPr dirty="0" sz="1050" spc="155">
                <a:latin typeface="Arial"/>
                <a:cs typeface="Arial"/>
              </a:rPr>
              <a:t>=</a:t>
            </a:r>
            <a:r>
              <a:rPr dirty="0" sz="1050" spc="-90">
                <a:latin typeface="Arial"/>
                <a:cs typeface="Arial"/>
              </a:rPr>
              <a:t> 2</a:t>
            </a:r>
            <a:r>
              <a:rPr dirty="0" sz="1050" spc="-114">
                <a:latin typeface="Arial"/>
                <a:cs typeface="Arial"/>
              </a:rPr>
              <a:t> </a:t>
            </a:r>
            <a:r>
              <a:rPr dirty="0" sz="1050" spc="155">
                <a:latin typeface="Arial"/>
                <a:cs typeface="Arial"/>
              </a:rPr>
              <a:t>−</a:t>
            </a:r>
            <a:r>
              <a:rPr dirty="0" sz="1050" spc="-165">
                <a:latin typeface="Arial"/>
                <a:cs typeface="Arial"/>
              </a:rPr>
              <a:t> </a:t>
            </a:r>
            <a:r>
              <a:rPr dirty="0" sz="1050" spc="-70">
                <a:latin typeface="Arial"/>
                <a:cs typeface="Arial"/>
              </a:rPr>
              <a:t>2</a:t>
            </a:r>
            <a:r>
              <a:rPr dirty="0" baseline="35714" sz="1050" spc="-104">
                <a:latin typeface="Arial"/>
                <a:cs typeface="Arial"/>
              </a:rPr>
              <a:t>2</a:t>
            </a:r>
            <a:r>
              <a:rPr dirty="0" baseline="35714" sz="1050" spc="-37">
                <a:latin typeface="Arial"/>
                <a:cs typeface="Arial"/>
              </a:rPr>
              <a:t> </a:t>
            </a:r>
            <a:r>
              <a:rPr dirty="0" sz="1050" spc="155">
                <a:latin typeface="Arial"/>
                <a:cs typeface="Arial"/>
              </a:rPr>
              <a:t>=</a:t>
            </a:r>
            <a:r>
              <a:rPr dirty="0" sz="1050" spc="-90">
                <a:latin typeface="Arial"/>
                <a:cs typeface="Arial"/>
              </a:rPr>
              <a:t> </a:t>
            </a:r>
            <a:r>
              <a:rPr dirty="0" sz="1050" spc="20">
                <a:latin typeface="Arial"/>
                <a:cs typeface="Arial"/>
              </a:rPr>
              <a:t>−2  </a:t>
            </a:r>
            <a:r>
              <a:rPr dirty="0" sz="900">
                <a:latin typeface="Liberation Serif"/>
                <a:cs typeface="Liberation Serif"/>
              </a:rPr>
              <a:t>and</a:t>
            </a:r>
            <a:r>
              <a:rPr dirty="0" sz="900" spc="105">
                <a:latin typeface="Liberation Serif"/>
                <a:cs typeface="Liberation Serif"/>
              </a:rPr>
              <a:t> </a:t>
            </a:r>
            <a:r>
              <a:rPr dirty="0" sz="900" spc="25" i="1">
                <a:latin typeface="Trebuchet MS"/>
                <a:cs typeface="Trebuchet MS"/>
              </a:rPr>
              <a:t>f</a:t>
            </a:r>
            <a:r>
              <a:rPr dirty="0" sz="1050" spc="25">
                <a:latin typeface="Arial"/>
                <a:cs typeface="Arial"/>
              </a:rPr>
              <a:t>(2</a:t>
            </a:r>
            <a:r>
              <a:rPr dirty="0" sz="1050" spc="-114">
                <a:latin typeface="Arial"/>
                <a:cs typeface="Arial"/>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80">
                <a:latin typeface="Arial"/>
                <a:cs typeface="Arial"/>
              </a:rPr>
              <a:t> </a:t>
            </a:r>
            <a:r>
              <a:rPr dirty="0" sz="1050" spc="155">
                <a:latin typeface="Arial"/>
                <a:cs typeface="Arial"/>
              </a:rPr>
              <a:t>=</a:t>
            </a:r>
            <a:r>
              <a:rPr dirty="0" sz="1050" spc="-90">
                <a:latin typeface="Arial"/>
                <a:cs typeface="Arial"/>
              </a:rPr>
              <a:t> </a:t>
            </a:r>
            <a:r>
              <a:rPr dirty="0" sz="1050" spc="-35">
                <a:latin typeface="Arial"/>
                <a:cs typeface="Arial"/>
              </a:rPr>
              <a:t>(2</a:t>
            </a:r>
            <a:r>
              <a:rPr dirty="0" sz="1050" spc="-114">
                <a:latin typeface="Arial"/>
                <a:cs typeface="Arial"/>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155">
                <a:latin typeface="Arial"/>
                <a:cs typeface="Arial"/>
              </a:rPr>
              <a:t> </a:t>
            </a:r>
            <a:r>
              <a:rPr dirty="0" sz="1050" spc="155">
                <a:latin typeface="Arial"/>
                <a:cs typeface="Arial"/>
              </a:rPr>
              <a:t>−</a:t>
            </a:r>
            <a:r>
              <a:rPr dirty="0" sz="1050" spc="-165">
                <a:latin typeface="Arial"/>
                <a:cs typeface="Arial"/>
              </a:rPr>
              <a:t> </a:t>
            </a:r>
            <a:r>
              <a:rPr dirty="0" sz="1050" spc="-35">
                <a:latin typeface="Arial"/>
                <a:cs typeface="Arial"/>
              </a:rPr>
              <a:t>(2</a:t>
            </a:r>
            <a:r>
              <a:rPr dirty="0" sz="1050" spc="-120">
                <a:latin typeface="Arial"/>
                <a:cs typeface="Arial"/>
              </a:rPr>
              <a:t> </a:t>
            </a:r>
            <a:r>
              <a:rPr dirty="0" sz="1050" spc="155">
                <a:latin typeface="Arial"/>
                <a:cs typeface="Arial"/>
              </a:rPr>
              <a:t>+</a:t>
            </a:r>
            <a:r>
              <a:rPr dirty="0" sz="1050" spc="-165">
                <a:latin typeface="Arial"/>
                <a:cs typeface="Arial"/>
              </a:rPr>
              <a:t> </a:t>
            </a:r>
            <a:r>
              <a:rPr dirty="0" sz="900" spc="25" i="1">
                <a:latin typeface="Trebuchet MS"/>
                <a:cs typeface="Trebuchet MS"/>
              </a:rPr>
              <a:t>h</a:t>
            </a:r>
            <a:r>
              <a:rPr dirty="0" sz="1050" spc="25">
                <a:latin typeface="Arial"/>
                <a:cs typeface="Arial"/>
              </a:rPr>
              <a:t>)</a:t>
            </a:r>
            <a:r>
              <a:rPr dirty="0" baseline="31746" sz="1050" spc="37">
                <a:latin typeface="Arial"/>
                <a:cs typeface="Arial"/>
              </a:rPr>
              <a:t>2</a:t>
            </a:r>
            <a:endParaRPr baseline="31746" sz="1050">
              <a:latin typeface="Arial"/>
              <a:cs typeface="Arial"/>
            </a:endParaRPr>
          </a:p>
          <a:p>
            <a:pPr marL="12700">
              <a:lnSpc>
                <a:spcPct val="100000"/>
              </a:lnSpc>
              <a:spcBef>
                <a:spcPts val="90"/>
              </a:spcBef>
            </a:pPr>
            <a:r>
              <a:rPr dirty="0" sz="900">
                <a:latin typeface="Liberation Serif"/>
                <a:cs typeface="Liberation Serif"/>
              </a:rPr>
              <a:t>these values into the limit definition, we have</a:t>
            </a:r>
            <a:r>
              <a:rPr dirty="0" sz="900" spc="-10">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18" name="object 18"/>
          <p:cNvSpPr txBox="1"/>
          <p:nvPr/>
        </p:nvSpPr>
        <p:spPr>
          <a:xfrm>
            <a:off x="2789628" y="7187017"/>
            <a:ext cx="50165" cy="137795"/>
          </a:xfrm>
          <a:prstGeom prst="rect">
            <a:avLst/>
          </a:prstGeom>
        </p:spPr>
        <p:txBody>
          <a:bodyPr wrap="square" lIns="0" tIns="17145" rIns="0" bIns="0" rtlCol="0" vert="horz">
            <a:spAutoFit/>
          </a:bodyPr>
          <a:lstStyle/>
          <a:p>
            <a:pPr marL="12700">
              <a:lnSpc>
                <a:spcPct val="100000"/>
              </a:lnSpc>
              <a:spcBef>
                <a:spcPts val="135"/>
              </a:spcBef>
            </a:pPr>
            <a:r>
              <a:rPr dirty="0" sz="700" spc="60">
                <a:latin typeface="Arial"/>
                <a:cs typeface="Arial"/>
              </a:rPr>
              <a:t>′</a:t>
            </a:r>
            <a:endParaRPr sz="700">
              <a:latin typeface="Arial"/>
              <a:cs typeface="Arial"/>
            </a:endParaRPr>
          </a:p>
        </p:txBody>
      </p:sp>
      <p:sp>
        <p:nvSpPr>
          <p:cNvPr id="19" name="object 19"/>
          <p:cNvSpPr txBox="1"/>
          <p:nvPr/>
        </p:nvSpPr>
        <p:spPr>
          <a:xfrm>
            <a:off x="2711893" y="7195942"/>
            <a:ext cx="637540" cy="262255"/>
          </a:xfrm>
          <a:prstGeom prst="rect">
            <a:avLst/>
          </a:prstGeom>
        </p:spPr>
        <p:txBody>
          <a:bodyPr wrap="square" lIns="0" tIns="11430" rIns="0" bIns="0" rtlCol="0" vert="horz">
            <a:spAutoFit/>
          </a:bodyPr>
          <a:lstStyle/>
          <a:p>
            <a:pPr algn="r" marR="5080">
              <a:lnSpc>
                <a:spcPts val="1145"/>
              </a:lnSpc>
              <a:spcBef>
                <a:spcPts val="90"/>
              </a:spcBef>
            </a:pPr>
            <a:r>
              <a:rPr dirty="0" sz="900" spc="120" i="1">
                <a:latin typeface="Trebuchet MS"/>
                <a:cs typeface="Trebuchet MS"/>
              </a:rPr>
              <a:t>f </a:t>
            </a:r>
            <a:r>
              <a:rPr dirty="0" sz="1050" spc="-5">
                <a:latin typeface="Arial"/>
                <a:cs typeface="Arial"/>
              </a:rPr>
              <a:t>(2) </a:t>
            </a:r>
            <a:r>
              <a:rPr dirty="0" sz="1050" spc="155">
                <a:latin typeface="Arial"/>
                <a:cs typeface="Arial"/>
              </a:rPr>
              <a:t>=</a:t>
            </a:r>
            <a:r>
              <a:rPr dirty="0" sz="1050" spc="-195">
                <a:latin typeface="Arial"/>
                <a:cs typeface="Arial"/>
              </a:rPr>
              <a:t> </a:t>
            </a:r>
            <a:r>
              <a:rPr dirty="0" sz="1050" spc="20">
                <a:latin typeface="Arial"/>
                <a:cs typeface="Arial"/>
              </a:rPr>
              <a:t>lim</a:t>
            </a:r>
            <a:endParaRPr sz="1050">
              <a:latin typeface="Arial"/>
              <a:cs typeface="Arial"/>
            </a:endParaRPr>
          </a:p>
          <a:p>
            <a:pPr algn="r" marR="12700">
              <a:lnSpc>
                <a:spcPts val="725"/>
              </a:lnSpc>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p:txBody>
      </p:sp>
      <p:sp>
        <p:nvSpPr>
          <p:cNvPr id="20" name="object 20"/>
          <p:cNvSpPr txBox="1"/>
          <p:nvPr/>
        </p:nvSpPr>
        <p:spPr>
          <a:xfrm>
            <a:off x="3399388" y="7110173"/>
            <a:ext cx="1350010" cy="184150"/>
          </a:xfrm>
          <a:prstGeom prst="rect">
            <a:avLst/>
          </a:prstGeom>
        </p:spPr>
        <p:txBody>
          <a:bodyPr wrap="square" lIns="0" tIns="11430" rIns="0" bIns="0" rtlCol="0" vert="horz">
            <a:spAutoFit/>
          </a:bodyPr>
          <a:lstStyle/>
          <a:p>
            <a:pPr marL="12700">
              <a:lnSpc>
                <a:spcPct val="100000"/>
              </a:lnSpc>
              <a:spcBef>
                <a:spcPts val="90"/>
              </a:spcBef>
            </a:pPr>
            <a:r>
              <a:rPr dirty="0" sz="1050" spc="-35">
                <a:latin typeface="Arial"/>
                <a:cs typeface="Arial"/>
              </a:rPr>
              <a:t>(2</a:t>
            </a:r>
            <a:r>
              <a:rPr dirty="0" sz="1050" spc="-125">
                <a:latin typeface="Arial"/>
                <a:cs typeface="Arial"/>
              </a:rPr>
              <a:t> </a:t>
            </a:r>
            <a:r>
              <a:rPr dirty="0" sz="1050" spc="155">
                <a:latin typeface="Arial"/>
                <a:cs typeface="Arial"/>
              </a:rPr>
              <a:t>+</a:t>
            </a:r>
            <a:r>
              <a:rPr dirty="0" sz="1050" spc="-170">
                <a:latin typeface="Arial"/>
                <a:cs typeface="Arial"/>
              </a:rPr>
              <a:t> </a:t>
            </a:r>
            <a:r>
              <a:rPr dirty="0" sz="900" spc="60" i="1">
                <a:latin typeface="Trebuchet MS"/>
                <a:cs typeface="Trebuchet MS"/>
              </a:rPr>
              <a:t>h</a:t>
            </a:r>
            <a:r>
              <a:rPr dirty="0" sz="1050" spc="60">
                <a:latin typeface="Arial"/>
                <a:cs typeface="Arial"/>
              </a:rPr>
              <a:t>)</a:t>
            </a:r>
            <a:r>
              <a:rPr dirty="0" sz="1050" spc="-160">
                <a:latin typeface="Arial"/>
                <a:cs typeface="Arial"/>
              </a:rPr>
              <a:t> </a:t>
            </a:r>
            <a:r>
              <a:rPr dirty="0" sz="1050" spc="155">
                <a:latin typeface="Arial"/>
                <a:cs typeface="Arial"/>
              </a:rPr>
              <a:t>−</a:t>
            </a:r>
            <a:r>
              <a:rPr dirty="0" sz="1050" spc="-170">
                <a:latin typeface="Arial"/>
                <a:cs typeface="Arial"/>
              </a:rPr>
              <a:t> </a:t>
            </a:r>
            <a:r>
              <a:rPr dirty="0" sz="1050" spc="-35">
                <a:latin typeface="Arial"/>
                <a:cs typeface="Arial"/>
              </a:rPr>
              <a:t>(2</a:t>
            </a:r>
            <a:r>
              <a:rPr dirty="0" sz="1050" spc="-125">
                <a:latin typeface="Arial"/>
                <a:cs typeface="Arial"/>
              </a:rPr>
              <a:t> </a:t>
            </a:r>
            <a:r>
              <a:rPr dirty="0" sz="1050" spc="155">
                <a:latin typeface="Arial"/>
                <a:cs typeface="Arial"/>
              </a:rPr>
              <a:t>+</a:t>
            </a:r>
            <a:r>
              <a:rPr dirty="0" sz="1050" spc="-170">
                <a:latin typeface="Arial"/>
                <a:cs typeface="Arial"/>
              </a:rPr>
              <a:t> </a:t>
            </a:r>
            <a:r>
              <a:rPr dirty="0" sz="900" spc="25" i="1">
                <a:latin typeface="Trebuchet MS"/>
                <a:cs typeface="Trebuchet MS"/>
              </a:rPr>
              <a:t>h</a:t>
            </a:r>
            <a:r>
              <a:rPr dirty="0" sz="1050" spc="25">
                <a:latin typeface="Arial"/>
                <a:cs typeface="Arial"/>
              </a:rPr>
              <a:t>)</a:t>
            </a:r>
            <a:r>
              <a:rPr dirty="0" baseline="31746" sz="1050" spc="37">
                <a:latin typeface="Arial"/>
                <a:cs typeface="Arial"/>
              </a:rPr>
              <a:t>2 </a:t>
            </a:r>
            <a:r>
              <a:rPr dirty="0" sz="1050" spc="155">
                <a:latin typeface="Arial"/>
                <a:cs typeface="Arial"/>
              </a:rPr>
              <a:t>−</a:t>
            </a:r>
            <a:r>
              <a:rPr dirty="0" sz="1050" spc="-170">
                <a:latin typeface="Arial"/>
                <a:cs typeface="Arial"/>
              </a:rPr>
              <a:t> </a:t>
            </a:r>
            <a:r>
              <a:rPr dirty="0" sz="1050" spc="30">
                <a:latin typeface="Arial"/>
                <a:cs typeface="Arial"/>
              </a:rPr>
              <a:t>(−2)</a:t>
            </a:r>
            <a:endParaRPr sz="1050">
              <a:latin typeface="Arial"/>
              <a:cs typeface="Arial"/>
            </a:endParaRPr>
          </a:p>
        </p:txBody>
      </p:sp>
      <p:sp>
        <p:nvSpPr>
          <p:cNvPr id="21" name="object 21"/>
          <p:cNvSpPr txBox="1"/>
          <p:nvPr/>
        </p:nvSpPr>
        <p:spPr>
          <a:xfrm>
            <a:off x="4024938" y="7297939"/>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22" name="object 22"/>
          <p:cNvSpPr/>
          <p:nvPr/>
        </p:nvSpPr>
        <p:spPr>
          <a:xfrm>
            <a:off x="3373225" y="7307370"/>
            <a:ext cx="1401445" cy="0"/>
          </a:xfrm>
          <a:custGeom>
            <a:avLst/>
            <a:gdLst/>
            <a:ahLst/>
            <a:cxnLst/>
            <a:rect l="l" t="t" r="r" b="b"/>
            <a:pathLst>
              <a:path w="1401445" h="0">
                <a:moveTo>
                  <a:pt x="0" y="0"/>
                </a:moveTo>
                <a:lnTo>
                  <a:pt x="1400891" y="0"/>
                </a:lnTo>
              </a:path>
            </a:pathLst>
          </a:custGeom>
          <a:ln w="9529">
            <a:solidFill>
              <a:srgbClr val="000000"/>
            </a:solidFill>
          </a:ln>
        </p:spPr>
        <p:txBody>
          <a:bodyPr wrap="square" lIns="0" tIns="0" rIns="0" bIns="0" rtlCol="0"/>
          <a:lstStyle/>
          <a:p/>
        </p:txBody>
      </p:sp>
      <p:sp>
        <p:nvSpPr>
          <p:cNvPr id="23" name="object 23"/>
          <p:cNvSpPr txBox="1"/>
          <p:nvPr/>
        </p:nvSpPr>
        <p:spPr>
          <a:xfrm>
            <a:off x="4780629" y="7195942"/>
            <a:ext cx="1927225" cy="184150"/>
          </a:xfrm>
          <a:prstGeom prst="rect">
            <a:avLst/>
          </a:prstGeom>
        </p:spPr>
        <p:txBody>
          <a:bodyPr wrap="square" lIns="0" tIns="11430" rIns="0" bIns="0" rtlCol="0" vert="horz">
            <a:spAutoFit/>
          </a:bodyPr>
          <a:lstStyle/>
          <a:p>
            <a:pPr marL="12700">
              <a:lnSpc>
                <a:spcPct val="100000"/>
              </a:lnSpc>
              <a:spcBef>
                <a:spcPts val="90"/>
              </a:spcBef>
              <a:tabLst>
                <a:tab pos="1540510" algn="l"/>
              </a:tabLst>
            </a:pPr>
            <a:r>
              <a:rPr dirty="0" sz="1050" spc="-20">
                <a:latin typeface="Arial"/>
                <a:cs typeface="Arial"/>
              </a:rPr>
              <a:t>.	(2.7.6)</a:t>
            </a:r>
            <a:endParaRPr sz="1050">
              <a:latin typeface="Arial"/>
              <a:cs typeface="Arial"/>
            </a:endParaRPr>
          </a:p>
        </p:txBody>
      </p:sp>
      <p:sp>
        <p:nvSpPr>
          <p:cNvPr id="25" name="object 25"/>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6" name="object 26"/>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2.7.</a:t>
            </a:r>
            <a:fld id="{81D60167-4931-47E6-BA6A-407CBD079E47}" type="slidenum">
              <a:rPr dirty="0" spc="10"/>
              <a:t>1</a:t>
            </a:fld>
          </a:p>
        </p:txBody>
      </p:sp>
      <p:sp>
        <p:nvSpPr>
          <p:cNvPr id="27" name="object 27"/>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https://math.libretexts.org/link?4446</a:t>
            </a:r>
          </a:p>
        </p:txBody>
      </p:sp>
      <p:sp>
        <p:nvSpPr>
          <p:cNvPr id="24" name="object 24"/>
          <p:cNvSpPr txBox="1"/>
          <p:nvPr/>
        </p:nvSpPr>
        <p:spPr>
          <a:xfrm>
            <a:off x="848360" y="7479734"/>
            <a:ext cx="5850890" cy="344805"/>
          </a:xfrm>
          <a:prstGeom prst="rect">
            <a:avLst/>
          </a:prstGeom>
        </p:spPr>
        <p:txBody>
          <a:bodyPr wrap="square" lIns="0" tIns="11430" rIns="0" bIns="0" rtlCol="0" vert="horz">
            <a:spAutoFit/>
          </a:bodyPr>
          <a:lstStyle/>
          <a:p>
            <a:pPr marL="12700" marR="5080">
              <a:lnSpc>
                <a:spcPct val="107200"/>
              </a:lnSpc>
              <a:spcBef>
                <a:spcPts val="90"/>
              </a:spcBef>
            </a:pPr>
            <a:r>
              <a:rPr dirty="0" sz="900">
                <a:latin typeface="Liberation Serif"/>
                <a:cs typeface="Liberation Serif"/>
              </a:rPr>
              <a:t>Observe that with </a:t>
            </a:r>
            <a:r>
              <a:rPr dirty="0" sz="900" spc="65" i="1">
                <a:latin typeface="Trebuchet MS"/>
                <a:cs typeface="Trebuchet MS"/>
              </a:rPr>
              <a:t>h </a:t>
            </a:r>
            <a:r>
              <a:rPr dirty="0" sz="900">
                <a:latin typeface="Liberation Serif"/>
                <a:cs typeface="Liberation Serif"/>
              </a:rPr>
              <a:t>in the denominator and our desire to let </a:t>
            </a:r>
            <a:r>
              <a:rPr dirty="0" sz="900" spc="65" i="1">
                <a:latin typeface="Trebuchet MS"/>
                <a:cs typeface="Trebuchet MS"/>
              </a:rPr>
              <a:t>h </a:t>
            </a:r>
            <a:r>
              <a:rPr dirty="0" sz="1050" spc="-60">
                <a:latin typeface="Arial"/>
                <a:cs typeface="Arial"/>
              </a:rPr>
              <a:t>→ </a:t>
            </a:r>
            <a:r>
              <a:rPr dirty="0" sz="1050" spc="-90">
                <a:latin typeface="Arial"/>
                <a:cs typeface="Arial"/>
              </a:rPr>
              <a:t>0 </a:t>
            </a:r>
            <a:r>
              <a:rPr dirty="0" sz="900">
                <a:latin typeface="Liberation Serif"/>
                <a:cs typeface="Liberation Serif"/>
              </a:rPr>
              <a:t>, we have to wait to take the limit (that is, we wait to  actually let </a:t>
            </a:r>
            <a:r>
              <a:rPr dirty="0" sz="900" spc="65" i="1">
                <a:latin typeface="Trebuchet MS"/>
                <a:cs typeface="Trebuchet MS"/>
              </a:rPr>
              <a:t>h </a:t>
            </a:r>
            <a:r>
              <a:rPr dirty="0" sz="900">
                <a:latin typeface="Liberation Serif"/>
                <a:cs typeface="Liberation Serif"/>
              </a:rPr>
              <a:t>approach 0). Thus, we do</a:t>
            </a:r>
            <a:r>
              <a:rPr dirty="0" sz="900" spc="-130">
                <a:latin typeface="Liberation Serif"/>
                <a:cs typeface="Liberation Serif"/>
              </a:rPr>
              <a:t> </a:t>
            </a:r>
            <a:r>
              <a:rPr dirty="0" sz="900">
                <a:latin typeface="Liberation Serif"/>
                <a:cs typeface="Liberation Serif"/>
              </a:rPr>
              <a:t>additional</a:t>
            </a:r>
            <a:endParaRPr sz="900">
              <a:latin typeface="Liberation Serif"/>
              <a:cs typeface="Liberation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906"/>
            <a:ext cx="5994400" cy="2935605"/>
          </a:xfrm>
          <a:custGeom>
            <a:avLst/>
            <a:gdLst/>
            <a:ahLst/>
            <a:cxnLst/>
            <a:rect l="l" t="t" r="r" b="b"/>
            <a:pathLst>
              <a:path w="5994400" h="2935604">
                <a:moveTo>
                  <a:pt x="5947101" y="2935159"/>
                </a:moveTo>
                <a:lnTo>
                  <a:pt x="47207" y="2935159"/>
                </a:lnTo>
                <a:lnTo>
                  <a:pt x="38141" y="2934329"/>
                </a:lnTo>
                <a:lnTo>
                  <a:pt x="3488" y="2905851"/>
                </a:lnTo>
                <a:lnTo>
                  <a:pt x="0" y="0"/>
                </a:lnTo>
                <a:lnTo>
                  <a:pt x="5994292" y="0"/>
                </a:lnTo>
                <a:lnTo>
                  <a:pt x="5994292" y="2887650"/>
                </a:lnTo>
                <a:lnTo>
                  <a:pt x="5993426" y="2897069"/>
                </a:lnTo>
                <a:lnTo>
                  <a:pt x="5964940" y="2931717"/>
                </a:lnTo>
                <a:lnTo>
                  <a:pt x="5947101" y="2935159"/>
                </a:lnTo>
                <a:close/>
              </a:path>
            </a:pathLst>
          </a:custGeom>
          <a:solidFill>
            <a:srgbClr val="0753BF">
              <a:alpha val="3138"/>
            </a:srgbClr>
          </a:solidFill>
        </p:spPr>
        <p:txBody>
          <a:bodyPr wrap="square" lIns="0" tIns="0" rIns="0" bIns="0" rtlCol="0"/>
          <a:lstStyle/>
          <a:p/>
        </p:txBody>
      </p:sp>
      <p:sp>
        <p:nvSpPr>
          <p:cNvPr id="3" name="object 3"/>
          <p:cNvSpPr/>
          <p:nvPr/>
        </p:nvSpPr>
        <p:spPr>
          <a:xfrm>
            <a:off x="790628" y="850906"/>
            <a:ext cx="5975350" cy="2926080"/>
          </a:xfrm>
          <a:custGeom>
            <a:avLst/>
            <a:gdLst/>
            <a:ahLst/>
            <a:cxnLst/>
            <a:rect l="l" t="t" r="r" b="b"/>
            <a:pathLst>
              <a:path w="5975350" h="2926079">
                <a:moveTo>
                  <a:pt x="5942163" y="2925629"/>
                </a:moveTo>
                <a:lnTo>
                  <a:pt x="33064" y="2925629"/>
                </a:lnTo>
                <a:lnTo>
                  <a:pt x="28201" y="2924676"/>
                </a:lnTo>
                <a:lnTo>
                  <a:pt x="967" y="2897420"/>
                </a:lnTo>
                <a:lnTo>
                  <a:pt x="0" y="2892560"/>
                </a:lnTo>
                <a:lnTo>
                  <a:pt x="0" y="0"/>
                </a:lnTo>
                <a:lnTo>
                  <a:pt x="5975232" y="0"/>
                </a:lnTo>
                <a:lnTo>
                  <a:pt x="5975232" y="2892560"/>
                </a:lnTo>
                <a:lnTo>
                  <a:pt x="5951703" y="2922770"/>
                </a:lnTo>
                <a:lnTo>
                  <a:pt x="5942163" y="2925629"/>
                </a:lnTo>
                <a:close/>
              </a:path>
            </a:pathLst>
          </a:custGeom>
          <a:solidFill>
            <a:srgbClr val="000000">
              <a:alpha val="50199"/>
            </a:srgbClr>
          </a:solidFill>
        </p:spPr>
        <p:txBody>
          <a:bodyPr wrap="square" lIns="0" tIns="0" rIns="0" bIns="0" rtlCol="0"/>
          <a:lstStyle/>
          <a:p/>
        </p:txBody>
      </p:sp>
      <p:sp>
        <p:nvSpPr>
          <p:cNvPr id="4" name="object 4"/>
          <p:cNvSpPr/>
          <p:nvPr/>
        </p:nvSpPr>
        <p:spPr>
          <a:xfrm>
            <a:off x="781107" y="4033875"/>
            <a:ext cx="5994400" cy="1420495"/>
          </a:xfrm>
          <a:custGeom>
            <a:avLst/>
            <a:gdLst/>
            <a:ahLst/>
            <a:cxnLst/>
            <a:rect l="l" t="t" r="r" b="b"/>
            <a:pathLst>
              <a:path w="5994400" h="1420495">
                <a:moveTo>
                  <a:pt x="5946898" y="1419949"/>
                </a:moveTo>
                <a:lnTo>
                  <a:pt x="47394" y="1419949"/>
                </a:lnTo>
                <a:lnTo>
                  <a:pt x="38133" y="1419097"/>
                </a:lnTo>
                <a:lnTo>
                  <a:pt x="3480" y="1390608"/>
                </a:lnTo>
                <a:lnTo>
                  <a:pt x="0" y="1372392"/>
                </a:lnTo>
                <a:lnTo>
                  <a:pt x="0" y="47579"/>
                </a:lnTo>
                <a:lnTo>
                  <a:pt x="21287" y="7856"/>
                </a:lnTo>
                <a:lnTo>
                  <a:pt x="47641" y="0"/>
                </a:lnTo>
                <a:lnTo>
                  <a:pt x="5946651" y="0"/>
                </a:lnTo>
                <a:lnTo>
                  <a:pt x="5986435" y="21310"/>
                </a:lnTo>
                <a:lnTo>
                  <a:pt x="5994283" y="47579"/>
                </a:lnTo>
                <a:lnTo>
                  <a:pt x="5994283" y="1372392"/>
                </a:lnTo>
                <a:lnTo>
                  <a:pt x="5972995" y="1412115"/>
                </a:lnTo>
                <a:lnTo>
                  <a:pt x="5946898" y="1419949"/>
                </a:lnTo>
                <a:close/>
              </a:path>
            </a:pathLst>
          </a:custGeom>
          <a:solidFill>
            <a:srgbClr val="560475">
              <a:alpha val="3138"/>
            </a:srgbClr>
          </a:solidFill>
        </p:spPr>
        <p:txBody>
          <a:bodyPr wrap="square" lIns="0" tIns="0" rIns="0" bIns="0" rtlCol="0"/>
          <a:lstStyle/>
          <a:p/>
        </p:txBody>
      </p:sp>
      <p:sp>
        <p:nvSpPr>
          <p:cNvPr id="5" name="object 5"/>
          <p:cNvSpPr/>
          <p:nvPr/>
        </p:nvSpPr>
        <p:spPr>
          <a:xfrm>
            <a:off x="781098" y="4033875"/>
            <a:ext cx="5994400" cy="1420495"/>
          </a:xfrm>
          <a:custGeom>
            <a:avLst/>
            <a:gdLst/>
            <a:ahLst/>
            <a:cxnLst/>
            <a:rect l="l" t="t" r="r" b="b"/>
            <a:pathLst>
              <a:path w="5994400" h="1420495">
                <a:moveTo>
                  <a:pt x="5946660" y="1419971"/>
                </a:moveTo>
                <a:lnTo>
                  <a:pt x="47649" y="1419971"/>
                </a:lnTo>
                <a:lnTo>
                  <a:pt x="38141" y="1419097"/>
                </a:lnTo>
                <a:lnTo>
                  <a:pt x="3488" y="1390608"/>
                </a:lnTo>
                <a:lnTo>
                  <a:pt x="0" y="1372301"/>
                </a:lnTo>
                <a:lnTo>
                  <a:pt x="2" y="47646"/>
                </a:lnTo>
                <a:lnTo>
                  <a:pt x="21295" y="7856"/>
                </a:lnTo>
                <a:lnTo>
                  <a:pt x="47649" y="0"/>
                </a:lnTo>
                <a:lnTo>
                  <a:pt x="5946660" y="0"/>
                </a:lnTo>
                <a:lnTo>
                  <a:pt x="5956157" y="873"/>
                </a:lnTo>
                <a:lnTo>
                  <a:pt x="5964940" y="3493"/>
                </a:lnTo>
                <a:lnTo>
                  <a:pt x="5973003" y="7856"/>
                </a:lnTo>
                <a:lnTo>
                  <a:pt x="5975011" y="9527"/>
                </a:lnTo>
                <a:lnTo>
                  <a:pt x="42594" y="9527"/>
                </a:lnTo>
                <a:lnTo>
                  <a:pt x="37731" y="10480"/>
                </a:lnTo>
                <a:lnTo>
                  <a:pt x="10497" y="37735"/>
                </a:lnTo>
                <a:lnTo>
                  <a:pt x="9529" y="42596"/>
                </a:lnTo>
                <a:lnTo>
                  <a:pt x="9529" y="1377350"/>
                </a:lnTo>
                <a:lnTo>
                  <a:pt x="33061" y="1407560"/>
                </a:lnTo>
                <a:lnTo>
                  <a:pt x="42594" y="1410419"/>
                </a:lnTo>
                <a:lnTo>
                  <a:pt x="5975042" y="1410419"/>
                </a:lnTo>
                <a:lnTo>
                  <a:pt x="5973003" y="1412115"/>
                </a:lnTo>
                <a:lnTo>
                  <a:pt x="5964940" y="1416477"/>
                </a:lnTo>
                <a:lnTo>
                  <a:pt x="5956157" y="1419097"/>
                </a:lnTo>
                <a:lnTo>
                  <a:pt x="5946660" y="1419971"/>
                </a:lnTo>
                <a:close/>
              </a:path>
              <a:path w="5994400" h="1420495">
                <a:moveTo>
                  <a:pt x="5975042" y="1410419"/>
                </a:moveTo>
                <a:lnTo>
                  <a:pt x="5951693" y="1410419"/>
                </a:lnTo>
                <a:lnTo>
                  <a:pt x="5956563" y="1409466"/>
                </a:lnTo>
                <a:lnTo>
                  <a:pt x="5961232" y="1407560"/>
                </a:lnTo>
                <a:lnTo>
                  <a:pt x="5984762" y="1377350"/>
                </a:lnTo>
                <a:lnTo>
                  <a:pt x="5984762" y="42596"/>
                </a:lnTo>
                <a:lnTo>
                  <a:pt x="5961232" y="12386"/>
                </a:lnTo>
                <a:lnTo>
                  <a:pt x="5951693" y="9527"/>
                </a:lnTo>
                <a:lnTo>
                  <a:pt x="5975011" y="9527"/>
                </a:lnTo>
                <a:lnTo>
                  <a:pt x="5994298" y="47646"/>
                </a:lnTo>
                <a:lnTo>
                  <a:pt x="5994300" y="1372301"/>
                </a:lnTo>
                <a:lnTo>
                  <a:pt x="5993426" y="1381816"/>
                </a:lnTo>
                <a:lnTo>
                  <a:pt x="5990806" y="1390608"/>
                </a:lnTo>
                <a:lnTo>
                  <a:pt x="5986443" y="1398674"/>
                </a:lnTo>
                <a:lnTo>
                  <a:pt x="5980340" y="1406011"/>
                </a:lnTo>
                <a:lnTo>
                  <a:pt x="5975042" y="1410419"/>
                </a:lnTo>
                <a:close/>
              </a:path>
            </a:pathLst>
          </a:custGeom>
          <a:solidFill>
            <a:srgbClr val="000000">
              <a:alpha val="50199"/>
            </a:srgbClr>
          </a:solidFill>
        </p:spPr>
        <p:txBody>
          <a:bodyPr wrap="square" lIns="0" tIns="0" rIns="0" bIns="0" rtlCol="0"/>
          <a:lstStyle/>
          <a:p/>
        </p:txBody>
      </p:sp>
      <p:sp>
        <p:nvSpPr>
          <p:cNvPr id="6" name="object 6"/>
          <p:cNvSpPr/>
          <p:nvPr/>
        </p:nvSpPr>
        <p:spPr>
          <a:xfrm>
            <a:off x="857337" y="423873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7" name="object 7"/>
          <p:cNvSpPr/>
          <p:nvPr/>
        </p:nvSpPr>
        <p:spPr>
          <a:xfrm>
            <a:off x="781107" y="5511027"/>
            <a:ext cx="5994400" cy="4336415"/>
          </a:xfrm>
          <a:custGeom>
            <a:avLst/>
            <a:gdLst/>
            <a:ahLst/>
            <a:cxnLst/>
            <a:rect l="l" t="t" r="r" b="b"/>
            <a:pathLst>
              <a:path w="5994400" h="4336415">
                <a:moveTo>
                  <a:pt x="5946816" y="4336069"/>
                </a:moveTo>
                <a:lnTo>
                  <a:pt x="47476" y="4336069"/>
                </a:lnTo>
                <a:lnTo>
                  <a:pt x="38133" y="4335215"/>
                </a:lnTo>
                <a:lnTo>
                  <a:pt x="3480" y="4306736"/>
                </a:lnTo>
                <a:lnTo>
                  <a:pt x="0" y="4288535"/>
                </a:lnTo>
                <a:lnTo>
                  <a:pt x="0" y="47549"/>
                </a:lnTo>
                <a:lnTo>
                  <a:pt x="21287" y="7843"/>
                </a:lnTo>
                <a:lnTo>
                  <a:pt x="47641" y="0"/>
                </a:lnTo>
                <a:lnTo>
                  <a:pt x="5946651" y="0"/>
                </a:lnTo>
                <a:lnTo>
                  <a:pt x="5986435" y="21292"/>
                </a:lnTo>
                <a:lnTo>
                  <a:pt x="5994283" y="47549"/>
                </a:lnTo>
                <a:lnTo>
                  <a:pt x="5994283" y="4288535"/>
                </a:lnTo>
                <a:lnTo>
                  <a:pt x="5972995" y="4328240"/>
                </a:lnTo>
                <a:lnTo>
                  <a:pt x="5946816" y="4336069"/>
                </a:lnTo>
                <a:close/>
              </a:path>
            </a:pathLst>
          </a:custGeom>
          <a:solidFill>
            <a:srgbClr val="560475">
              <a:alpha val="3138"/>
            </a:srgbClr>
          </a:solidFill>
        </p:spPr>
        <p:txBody>
          <a:bodyPr wrap="square" lIns="0" tIns="0" rIns="0" bIns="0" rtlCol="0"/>
          <a:lstStyle/>
          <a:p/>
        </p:txBody>
      </p:sp>
      <p:sp>
        <p:nvSpPr>
          <p:cNvPr id="8" name="object 8"/>
          <p:cNvSpPr/>
          <p:nvPr/>
        </p:nvSpPr>
        <p:spPr>
          <a:xfrm>
            <a:off x="781098" y="5511027"/>
            <a:ext cx="5994400" cy="4336415"/>
          </a:xfrm>
          <a:custGeom>
            <a:avLst/>
            <a:gdLst/>
            <a:ahLst/>
            <a:cxnLst/>
            <a:rect l="l" t="t" r="r" b="b"/>
            <a:pathLst>
              <a:path w="5994400" h="4336415">
                <a:moveTo>
                  <a:pt x="5946660" y="4336084"/>
                </a:moveTo>
                <a:lnTo>
                  <a:pt x="47649" y="4336084"/>
                </a:lnTo>
                <a:lnTo>
                  <a:pt x="38141" y="4335215"/>
                </a:lnTo>
                <a:lnTo>
                  <a:pt x="3488" y="4306736"/>
                </a:lnTo>
                <a:lnTo>
                  <a:pt x="0" y="4288444"/>
                </a:lnTo>
                <a:lnTo>
                  <a:pt x="1" y="47625"/>
                </a:lnTo>
                <a:lnTo>
                  <a:pt x="21295" y="7843"/>
                </a:lnTo>
                <a:lnTo>
                  <a:pt x="47649" y="0"/>
                </a:lnTo>
                <a:lnTo>
                  <a:pt x="5946660" y="0"/>
                </a:lnTo>
                <a:lnTo>
                  <a:pt x="5956157" y="869"/>
                </a:lnTo>
                <a:lnTo>
                  <a:pt x="5964940" y="3482"/>
                </a:lnTo>
                <a:lnTo>
                  <a:pt x="5973003" y="7843"/>
                </a:lnTo>
                <a:lnTo>
                  <a:pt x="5974997" y="9505"/>
                </a:lnTo>
                <a:lnTo>
                  <a:pt x="42594" y="9505"/>
                </a:lnTo>
                <a:lnTo>
                  <a:pt x="37731" y="10458"/>
                </a:lnTo>
                <a:lnTo>
                  <a:pt x="10497" y="37714"/>
                </a:lnTo>
                <a:lnTo>
                  <a:pt x="9529" y="42574"/>
                </a:lnTo>
                <a:lnTo>
                  <a:pt x="9529" y="4293471"/>
                </a:lnTo>
                <a:lnTo>
                  <a:pt x="33061" y="4323680"/>
                </a:lnTo>
                <a:lnTo>
                  <a:pt x="42594" y="4326539"/>
                </a:lnTo>
                <a:lnTo>
                  <a:pt x="5975044" y="4326539"/>
                </a:lnTo>
                <a:lnTo>
                  <a:pt x="5973003" y="4328240"/>
                </a:lnTo>
                <a:lnTo>
                  <a:pt x="5964940" y="4332602"/>
                </a:lnTo>
                <a:lnTo>
                  <a:pt x="5956157" y="4335215"/>
                </a:lnTo>
                <a:lnTo>
                  <a:pt x="5946660" y="4336084"/>
                </a:lnTo>
                <a:close/>
              </a:path>
              <a:path w="5994400" h="4336415">
                <a:moveTo>
                  <a:pt x="5975044" y="4326539"/>
                </a:moveTo>
                <a:lnTo>
                  <a:pt x="5951693" y="4326539"/>
                </a:lnTo>
                <a:lnTo>
                  <a:pt x="5956563" y="4325586"/>
                </a:lnTo>
                <a:lnTo>
                  <a:pt x="5961232" y="4323680"/>
                </a:lnTo>
                <a:lnTo>
                  <a:pt x="5984762" y="4293471"/>
                </a:lnTo>
                <a:lnTo>
                  <a:pt x="5984762" y="42574"/>
                </a:lnTo>
                <a:lnTo>
                  <a:pt x="5961232" y="12364"/>
                </a:lnTo>
                <a:lnTo>
                  <a:pt x="5951693" y="9505"/>
                </a:lnTo>
                <a:lnTo>
                  <a:pt x="5974997" y="9505"/>
                </a:lnTo>
                <a:lnTo>
                  <a:pt x="5994299" y="47625"/>
                </a:lnTo>
                <a:lnTo>
                  <a:pt x="5994300" y="4288444"/>
                </a:lnTo>
                <a:lnTo>
                  <a:pt x="5993426" y="4297954"/>
                </a:lnTo>
                <a:lnTo>
                  <a:pt x="5990806" y="4306736"/>
                </a:lnTo>
                <a:lnTo>
                  <a:pt x="5986443" y="4314792"/>
                </a:lnTo>
                <a:lnTo>
                  <a:pt x="5980340" y="4322124"/>
                </a:lnTo>
                <a:lnTo>
                  <a:pt x="5975044" y="4326539"/>
                </a:lnTo>
                <a:close/>
              </a:path>
            </a:pathLst>
          </a:custGeom>
          <a:solidFill>
            <a:srgbClr val="000000">
              <a:alpha val="50199"/>
            </a:srgbClr>
          </a:solidFill>
        </p:spPr>
        <p:txBody>
          <a:bodyPr wrap="square" lIns="0" tIns="0" rIns="0" bIns="0" rtlCol="0"/>
          <a:lstStyle/>
          <a:p/>
        </p:txBody>
      </p:sp>
      <p:sp>
        <p:nvSpPr>
          <p:cNvPr id="9" name="object 9"/>
          <p:cNvSpPr/>
          <p:nvPr/>
        </p:nvSpPr>
        <p:spPr>
          <a:xfrm>
            <a:off x="857337" y="5715865"/>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0" name="object 10"/>
          <p:cNvSpPr/>
          <p:nvPr/>
        </p:nvSpPr>
        <p:spPr>
          <a:xfrm>
            <a:off x="781098" y="9894783"/>
            <a:ext cx="5994400" cy="219075"/>
          </a:xfrm>
          <a:custGeom>
            <a:avLst/>
            <a:gdLst/>
            <a:ahLst/>
            <a:cxnLst/>
            <a:rect l="l" t="t" r="r" b="b"/>
            <a:pathLst>
              <a:path w="5994400" h="219075">
                <a:moveTo>
                  <a:pt x="5994292" y="218480"/>
                </a:moveTo>
                <a:lnTo>
                  <a:pt x="0" y="218480"/>
                </a:lnTo>
                <a:lnTo>
                  <a:pt x="8" y="47549"/>
                </a:lnTo>
                <a:lnTo>
                  <a:pt x="21295" y="7830"/>
                </a:lnTo>
                <a:lnTo>
                  <a:pt x="47649" y="0"/>
                </a:lnTo>
                <a:lnTo>
                  <a:pt x="5946660" y="0"/>
                </a:lnTo>
                <a:lnTo>
                  <a:pt x="5986443" y="21279"/>
                </a:lnTo>
                <a:lnTo>
                  <a:pt x="5994292" y="47549"/>
                </a:lnTo>
                <a:lnTo>
                  <a:pt x="5994292" y="218480"/>
                </a:lnTo>
                <a:close/>
              </a:path>
            </a:pathLst>
          </a:custGeom>
          <a:solidFill>
            <a:srgbClr val="560475">
              <a:alpha val="3138"/>
            </a:srgbClr>
          </a:solidFill>
        </p:spPr>
        <p:txBody>
          <a:bodyPr wrap="square" lIns="0" tIns="0" rIns="0" bIns="0" rtlCol="0"/>
          <a:lstStyle/>
          <a:p/>
        </p:txBody>
      </p:sp>
      <p:sp>
        <p:nvSpPr>
          <p:cNvPr id="11" name="object 11"/>
          <p:cNvSpPr/>
          <p:nvPr/>
        </p:nvSpPr>
        <p:spPr>
          <a:xfrm>
            <a:off x="781098" y="9894783"/>
            <a:ext cx="5994400" cy="219075"/>
          </a:xfrm>
          <a:custGeom>
            <a:avLst/>
            <a:gdLst/>
            <a:ahLst/>
            <a:cxnLst/>
            <a:rect l="l" t="t" r="r" b="b"/>
            <a:pathLst>
              <a:path w="5994400" h="219075">
                <a:moveTo>
                  <a:pt x="9529" y="218480"/>
                </a:moveTo>
                <a:lnTo>
                  <a:pt x="0" y="218480"/>
                </a:lnTo>
                <a:lnTo>
                  <a:pt x="0" y="47640"/>
                </a:lnTo>
                <a:lnTo>
                  <a:pt x="21295" y="7830"/>
                </a:lnTo>
                <a:lnTo>
                  <a:pt x="47649" y="0"/>
                </a:lnTo>
                <a:lnTo>
                  <a:pt x="5946660" y="0"/>
                </a:lnTo>
                <a:lnTo>
                  <a:pt x="5956157" y="869"/>
                </a:lnTo>
                <a:lnTo>
                  <a:pt x="5964940" y="3478"/>
                </a:lnTo>
                <a:lnTo>
                  <a:pt x="5973003" y="7830"/>
                </a:lnTo>
                <a:lnTo>
                  <a:pt x="5975003" y="9493"/>
                </a:lnTo>
                <a:lnTo>
                  <a:pt x="42594" y="9493"/>
                </a:lnTo>
                <a:lnTo>
                  <a:pt x="37731" y="10446"/>
                </a:lnTo>
                <a:lnTo>
                  <a:pt x="10497" y="37701"/>
                </a:lnTo>
                <a:lnTo>
                  <a:pt x="9529" y="42562"/>
                </a:lnTo>
                <a:lnTo>
                  <a:pt x="9529" y="218480"/>
                </a:lnTo>
                <a:close/>
              </a:path>
              <a:path w="5994400" h="219075">
                <a:moveTo>
                  <a:pt x="5994300" y="218480"/>
                </a:moveTo>
                <a:lnTo>
                  <a:pt x="5984762" y="218480"/>
                </a:lnTo>
                <a:lnTo>
                  <a:pt x="5984762" y="42562"/>
                </a:lnTo>
                <a:lnTo>
                  <a:pt x="5983790" y="37701"/>
                </a:lnTo>
                <a:lnTo>
                  <a:pt x="5956563" y="10446"/>
                </a:lnTo>
                <a:lnTo>
                  <a:pt x="5951693" y="9493"/>
                </a:lnTo>
                <a:lnTo>
                  <a:pt x="5975003" y="9493"/>
                </a:lnTo>
                <a:lnTo>
                  <a:pt x="5994300" y="47640"/>
                </a:lnTo>
                <a:lnTo>
                  <a:pt x="5994300" y="218480"/>
                </a:lnTo>
                <a:close/>
              </a:path>
            </a:pathLst>
          </a:custGeom>
          <a:solidFill>
            <a:srgbClr val="000000">
              <a:alpha val="50199"/>
            </a:srgbClr>
          </a:solidFill>
        </p:spPr>
        <p:txBody>
          <a:bodyPr wrap="square" lIns="0" tIns="0" rIns="0" bIns="0" rtlCol="0"/>
          <a:lstStyle/>
          <a:p/>
        </p:txBody>
      </p:sp>
      <p:sp>
        <p:nvSpPr>
          <p:cNvPr id="12" name="object 12"/>
          <p:cNvSpPr/>
          <p:nvPr/>
        </p:nvSpPr>
        <p:spPr>
          <a:xfrm>
            <a:off x="857337" y="10099609"/>
            <a:ext cx="5842000" cy="0"/>
          </a:xfrm>
          <a:custGeom>
            <a:avLst/>
            <a:gdLst/>
            <a:ahLst/>
            <a:cxnLst/>
            <a:rect l="l" t="t" r="r" b="b"/>
            <a:pathLst>
              <a:path w="5842000" h="0">
                <a:moveTo>
                  <a:pt x="0" y="0"/>
                </a:moveTo>
                <a:lnTo>
                  <a:pt x="5841814" y="0"/>
                </a:lnTo>
              </a:path>
            </a:pathLst>
          </a:custGeom>
          <a:ln w="9529">
            <a:solidFill>
              <a:srgbClr val="2E4E4E"/>
            </a:solidFill>
          </a:ln>
        </p:spPr>
        <p:txBody>
          <a:bodyPr wrap="square" lIns="0" tIns="0" rIns="0" bIns="0" rtlCol="0"/>
          <a:lstStyle/>
          <a:p/>
        </p:txBody>
      </p:sp>
      <p:sp>
        <p:nvSpPr>
          <p:cNvPr id="13" name="object 13"/>
          <p:cNvSpPr txBox="1"/>
          <p:nvPr/>
        </p:nvSpPr>
        <p:spPr>
          <a:xfrm>
            <a:off x="848360" y="1638675"/>
            <a:ext cx="1457960"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Combining like terms, we</a:t>
            </a:r>
            <a:r>
              <a:rPr dirty="0" sz="900" spc="-90">
                <a:latin typeface="Liberation Serif"/>
                <a:cs typeface="Liberation Serif"/>
              </a:rPr>
              <a:t> </a:t>
            </a:r>
            <a:r>
              <a:rPr dirty="0" sz="900">
                <a:latin typeface="Liberation Serif"/>
                <a:cs typeface="Liberation Serif"/>
              </a:rPr>
              <a:t>have</a:t>
            </a:r>
            <a:endParaRPr sz="900">
              <a:latin typeface="Liberation Serif"/>
              <a:cs typeface="Liberation Serif"/>
            </a:endParaRPr>
          </a:p>
        </p:txBody>
      </p:sp>
      <p:sp>
        <p:nvSpPr>
          <p:cNvPr id="14" name="object 14"/>
          <p:cNvSpPr/>
          <p:nvPr/>
        </p:nvSpPr>
        <p:spPr>
          <a:xfrm>
            <a:off x="3154039" y="6435428"/>
            <a:ext cx="1696321" cy="1715380"/>
          </a:xfrm>
          <a:prstGeom prst="rect">
            <a:avLst/>
          </a:prstGeom>
          <a:blipFill>
            <a:blip r:embed="rId2" cstate="print"/>
            <a:stretch>
              <a:fillRect/>
            </a:stretch>
          </a:blipFill>
        </p:spPr>
        <p:txBody>
          <a:bodyPr wrap="square" lIns="0" tIns="0" rIns="0" bIns="0" rtlCol="0"/>
          <a:lstStyle/>
          <a:p/>
        </p:txBody>
      </p:sp>
      <p:sp>
        <p:nvSpPr>
          <p:cNvPr id="15" name="object 15"/>
          <p:cNvSpPr txBox="1"/>
          <p:nvPr/>
        </p:nvSpPr>
        <p:spPr>
          <a:xfrm>
            <a:off x="848360" y="762895"/>
            <a:ext cx="4537075" cy="428625"/>
          </a:xfrm>
          <a:prstGeom prst="rect">
            <a:avLst/>
          </a:prstGeom>
        </p:spPr>
        <p:txBody>
          <a:bodyPr wrap="square" lIns="0" tIns="19050" rIns="0" bIns="0" rtlCol="0" vert="horz">
            <a:spAutoFit/>
          </a:bodyPr>
          <a:lstStyle/>
          <a:p>
            <a:pPr marL="12700" marR="5080" indent="1322705">
              <a:lnSpc>
                <a:spcPct val="131000"/>
              </a:lnSpc>
              <a:spcBef>
                <a:spcPts val="150"/>
              </a:spcBef>
            </a:pPr>
            <a:r>
              <a:rPr dirty="0" sz="900" spc="-5" b="1">
                <a:latin typeface="Liberation Serif"/>
                <a:cs typeface="Liberation Serif"/>
              </a:rPr>
              <a:t>Figure</a:t>
            </a:r>
            <a:r>
              <a:rPr dirty="0" sz="900" spc="-10" b="1">
                <a:latin typeface="Liberation Serif"/>
                <a:cs typeface="Liberation Serif"/>
              </a:rPr>
              <a:t> </a:t>
            </a:r>
            <a:r>
              <a:rPr dirty="0" sz="650" spc="150">
                <a:latin typeface="Arial"/>
                <a:cs typeface="Arial"/>
              </a:rPr>
              <a:t>2.7.4</a:t>
            </a:r>
            <a:r>
              <a:rPr dirty="0" sz="900" spc="150">
                <a:latin typeface="Liberation Serif"/>
                <a:cs typeface="Liberation Serif"/>
              </a:rPr>
              <a:t>:</a:t>
            </a:r>
            <a:r>
              <a:rPr dirty="0" sz="900">
                <a:latin typeface="Liberation Serif"/>
                <a:cs typeface="Liberation Serif"/>
              </a:rPr>
              <a:t> The</a:t>
            </a:r>
            <a:r>
              <a:rPr dirty="0" sz="900" spc="-5">
                <a:latin typeface="Liberation Serif"/>
                <a:cs typeface="Liberation Serif"/>
              </a:rPr>
              <a:t> </a:t>
            </a:r>
            <a:r>
              <a:rPr dirty="0" sz="900">
                <a:latin typeface="Liberation Serif"/>
                <a:cs typeface="Liberation Serif"/>
              </a:rPr>
              <a:t>tangent line</a:t>
            </a:r>
            <a:r>
              <a:rPr dirty="0" sz="900" spc="-5">
                <a:latin typeface="Liberation Serif"/>
                <a:cs typeface="Liberation Serif"/>
              </a:rPr>
              <a:t> </a:t>
            </a:r>
            <a:r>
              <a:rPr dirty="0" sz="900">
                <a:latin typeface="Liberation Serif"/>
                <a:cs typeface="Liberation Serif"/>
              </a:rPr>
              <a:t>to</a:t>
            </a:r>
            <a:r>
              <a:rPr dirty="0" sz="900" spc="-5">
                <a:latin typeface="Liberation Serif"/>
                <a:cs typeface="Liberation Serif"/>
              </a:rPr>
              <a:t>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0">
                <a:latin typeface="Arial"/>
                <a:cs typeface="Arial"/>
              </a:rPr>
              <a:t> </a:t>
            </a:r>
            <a:r>
              <a:rPr dirty="0" sz="900" spc="114" i="1">
                <a:latin typeface="Trebuchet MS"/>
                <a:cs typeface="Trebuchet MS"/>
              </a:rPr>
              <a:t>x</a:t>
            </a:r>
            <a:r>
              <a:rPr dirty="0" sz="900" spc="-90" i="1">
                <a:latin typeface="Trebuchet MS"/>
                <a:cs typeface="Trebuchet MS"/>
              </a:rPr>
              <a:t> </a:t>
            </a:r>
            <a:r>
              <a:rPr dirty="0" sz="1050" spc="155">
                <a:latin typeface="Arial"/>
                <a:cs typeface="Arial"/>
              </a:rPr>
              <a:t>−</a:t>
            </a:r>
            <a:r>
              <a:rPr dirty="0" sz="1050" spc="-170">
                <a:latin typeface="Arial"/>
                <a:cs typeface="Arial"/>
              </a:rPr>
              <a:t> </a:t>
            </a:r>
            <a:r>
              <a:rPr dirty="0" sz="900" spc="35" i="1">
                <a:latin typeface="Trebuchet MS"/>
                <a:cs typeface="Trebuchet MS"/>
              </a:rPr>
              <a:t>x</a:t>
            </a:r>
            <a:r>
              <a:rPr dirty="0" baseline="31746" sz="1050" spc="52">
                <a:latin typeface="Arial"/>
                <a:cs typeface="Arial"/>
              </a:rPr>
              <a:t>2</a:t>
            </a:r>
            <a:r>
              <a:rPr dirty="0" baseline="31746" sz="1050" spc="337">
                <a:latin typeface="Arial"/>
                <a:cs typeface="Arial"/>
              </a:rPr>
              <a:t> </a:t>
            </a:r>
            <a:r>
              <a:rPr dirty="0" sz="900">
                <a:latin typeface="Liberation Serif"/>
                <a:cs typeface="Liberation Serif"/>
              </a:rPr>
              <a:t>at the</a:t>
            </a:r>
            <a:r>
              <a:rPr dirty="0" sz="900" spc="-5">
                <a:latin typeface="Liberation Serif"/>
                <a:cs typeface="Liberation Serif"/>
              </a:rPr>
              <a:t> </a:t>
            </a:r>
            <a:r>
              <a:rPr dirty="0" sz="900">
                <a:latin typeface="Liberation Serif"/>
                <a:cs typeface="Liberation Serif"/>
              </a:rPr>
              <a:t>point</a:t>
            </a:r>
            <a:r>
              <a:rPr dirty="0" sz="900" spc="-5">
                <a:latin typeface="Liberation Serif"/>
                <a:cs typeface="Liberation Serif"/>
              </a:rPr>
              <a:t> </a:t>
            </a:r>
            <a:r>
              <a:rPr dirty="0" sz="1050" spc="-20">
                <a:latin typeface="Arial"/>
                <a:cs typeface="Arial"/>
              </a:rPr>
              <a:t>(2,</a:t>
            </a:r>
            <a:r>
              <a:rPr dirty="0" sz="1050" spc="-125">
                <a:latin typeface="Arial"/>
                <a:cs typeface="Arial"/>
              </a:rPr>
              <a:t> </a:t>
            </a:r>
            <a:r>
              <a:rPr dirty="0" sz="1050" spc="45">
                <a:latin typeface="Arial"/>
                <a:cs typeface="Arial"/>
              </a:rPr>
              <a:t>−2)</a:t>
            </a:r>
            <a:r>
              <a:rPr dirty="0" sz="900" spc="45">
                <a:latin typeface="Liberation Serif"/>
                <a:cs typeface="Liberation Serif"/>
              </a:rPr>
              <a:t>.  </a:t>
            </a:r>
            <a:r>
              <a:rPr dirty="0" sz="900">
                <a:latin typeface="Liberation Serif"/>
                <a:cs typeface="Liberation Serif"/>
              </a:rPr>
              <a:t>algebra. Expanding and distributing in the</a:t>
            </a:r>
            <a:r>
              <a:rPr dirty="0" sz="900" spc="-10">
                <a:latin typeface="Liberation Serif"/>
                <a:cs typeface="Liberation Serif"/>
              </a:rPr>
              <a:t> </a:t>
            </a:r>
            <a:r>
              <a:rPr dirty="0" sz="900" spc="-5">
                <a:latin typeface="Liberation Serif"/>
                <a:cs typeface="Liberation Serif"/>
              </a:rPr>
              <a:t>numerator,</a:t>
            </a:r>
            <a:endParaRPr sz="900">
              <a:latin typeface="Liberation Serif"/>
              <a:cs typeface="Liberation Serif"/>
            </a:endParaRPr>
          </a:p>
        </p:txBody>
      </p:sp>
      <p:sp>
        <p:nvSpPr>
          <p:cNvPr id="16" name="object 16"/>
          <p:cNvSpPr txBox="1"/>
          <p:nvPr/>
        </p:nvSpPr>
        <p:spPr>
          <a:xfrm>
            <a:off x="4729406" y="1325523"/>
            <a:ext cx="6096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a:t>
            </a:r>
            <a:endParaRPr sz="1050">
              <a:latin typeface="Arial"/>
              <a:cs typeface="Arial"/>
            </a:endParaRPr>
          </a:p>
        </p:txBody>
      </p:sp>
      <p:sp>
        <p:nvSpPr>
          <p:cNvPr id="17" name="object 17"/>
          <p:cNvSpPr txBox="1"/>
          <p:nvPr/>
        </p:nvSpPr>
        <p:spPr>
          <a:xfrm>
            <a:off x="2840851" y="1307069"/>
            <a:ext cx="50165" cy="137795"/>
          </a:xfrm>
          <a:prstGeom prst="rect">
            <a:avLst/>
          </a:prstGeom>
        </p:spPr>
        <p:txBody>
          <a:bodyPr wrap="square" lIns="0" tIns="17145" rIns="0" bIns="0" rtlCol="0" vert="horz">
            <a:spAutoFit/>
          </a:bodyPr>
          <a:lstStyle/>
          <a:p>
            <a:pPr marL="12700">
              <a:lnSpc>
                <a:spcPct val="100000"/>
              </a:lnSpc>
              <a:spcBef>
                <a:spcPts val="135"/>
              </a:spcBef>
            </a:pPr>
            <a:r>
              <a:rPr dirty="0" sz="700" spc="60">
                <a:latin typeface="Arial"/>
                <a:cs typeface="Arial"/>
              </a:rPr>
              <a:t>′</a:t>
            </a:r>
            <a:endParaRPr sz="700">
              <a:latin typeface="Arial"/>
              <a:cs typeface="Arial"/>
            </a:endParaRPr>
          </a:p>
        </p:txBody>
      </p:sp>
      <p:sp>
        <p:nvSpPr>
          <p:cNvPr id="18" name="object 18"/>
          <p:cNvSpPr txBox="1"/>
          <p:nvPr/>
        </p:nvSpPr>
        <p:spPr>
          <a:xfrm>
            <a:off x="2763125" y="1325523"/>
            <a:ext cx="637540" cy="252729"/>
          </a:xfrm>
          <a:prstGeom prst="rect">
            <a:avLst/>
          </a:prstGeom>
        </p:spPr>
        <p:txBody>
          <a:bodyPr wrap="square" lIns="0" tIns="11430" rIns="0" bIns="0" rtlCol="0" vert="horz">
            <a:spAutoFit/>
          </a:bodyPr>
          <a:lstStyle/>
          <a:p>
            <a:pPr algn="r" marR="5080">
              <a:lnSpc>
                <a:spcPts val="1105"/>
              </a:lnSpc>
              <a:spcBef>
                <a:spcPts val="90"/>
              </a:spcBef>
            </a:pPr>
            <a:r>
              <a:rPr dirty="0" sz="900" spc="120" i="1">
                <a:latin typeface="Trebuchet MS"/>
                <a:cs typeface="Trebuchet MS"/>
              </a:rPr>
              <a:t>f </a:t>
            </a:r>
            <a:r>
              <a:rPr dirty="0" sz="1050" spc="-5">
                <a:latin typeface="Arial"/>
                <a:cs typeface="Arial"/>
              </a:rPr>
              <a:t>(2) </a:t>
            </a:r>
            <a:r>
              <a:rPr dirty="0" sz="1050" spc="155">
                <a:latin typeface="Arial"/>
                <a:cs typeface="Arial"/>
              </a:rPr>
              <a:t>=</a:t>
            </a:r>
            <a:r>
              <a:rPr dirty="0" sz="1050" spc="-195">
                <a:latin typeface="Arial"/>
                <a:cs typeface="Arial"/>
              </a:rPr>
              <a:t> </a:t>
            </a:r>
            <a:r>
              <a:rPr dirty="0" sz="1050" spc="20">
                <a:latin typeface="Arial"/>
                <a:cs typeface="Arial"/>
              </a:rPr>
              <a:t>lim</a:t>
            </a:r>
            <a:endParaRPr sz="1050">
              <a:latin typeface="Arial"/>
              <a:cs typeface="Arial"/>
            </a:endParaRPr>
          </a:p>
          <a:p>
            <a:pPr algn="r" marR="12700">
              <a:lnSpc>
                <a:spcPts val="685"/>
              </a:lnSpc>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p:txBody>
      </p:sp>
      <p:sp>
        <p:nvSpPr>
          <p:cNvPr id="19" name="object 19"/>
          <p:cNvSpPr txBox="1"/>
          <p:nvPr/>
        </p:nvSpPr>
        <p:spPr>
          <a:xfrm>
            <a:off x="3459397" y="1239755"/>
            <a:ext cx="1234440" cy="184150"/>
          </a:xfrm>
          <a:prstGeom prst="rect">
            <a:avLst/>
          </a:prstGeom>
        </p:spPr>
        <p:txBody>
          <a:bodyPr wrap="square" lIns="0" tIns="11430" rIns="0" bIns="0" rtlCol="0" vert="horz">
            <a:spAutoFit/>
          </a:bodyPr>
          <a:lstStyle/>
          <a:p>
            <a:pPr marL="12700">
              <a:lnSpc>
                <a:spcPct val="100000"/>
              </a:lnSpc>
              <a:spcBef>
                <a:spcPts val="90"/>
              </a:spcBef>
            </a:pPr>
            <a:r>
              <a:rPr dirty="0" sz="1050" spc="-90">
                <a:latin typeface="Arial"/>
                <a:cs typeface="Arial"/>
              </a:rPr>
              <a:t>2</a:t>
            </a:r>
            <a:r>
              <a:rPr dirty="0" sz="1050" spc="-125">
                <a:latin typeface="Arial"/>
                <a:cs typeface="Arial"/>
              </a:rPr>
              <a:t> </a:t>
            </a:r>
            <a:r>
              <a:rPr dirty="0" sz="1050" spc="155">
                <a:latin typeface="Arial"/>
                <a:cs typeface="Arial"/>
              </a:rPr>
              <a:t>+</a:t>
            </a:r>
            <a:r>
              <a:rPr dirty="0" sz="1050" spc="-170">
                <a:latin typeface="Arial"/>
                <a:cs typeface="Arial"/>
              </a:rPr>
              <a:t> </a:t>
            </a:r>
            <a:r>
              <a:rPr dirty="0" sz="900" spc="65" i="1">
                <a:latin typeface="Trebuchet MS"/>
                <a:cs typeface="Trebuchet MS"/>
              </a:rPr>
              <a:t>h</a:t>
            </a:r>
            <a:r>
              <a:rPr dirty="0" sz="900" spc="-105" i="1">
                <a:latin typeface="Trebuchet MS"/>
                <a:cs typeface="Trebuchet MS"/>
              </a:rPr>
              <a:t> </a:t>
            </a:r>
            <a:r>
              <a:rPr dirty="0" sz="1050" spc="155">
                <a:latin typeface="Arial"/>
                <a:cs typeface="Arial"/>
              </a:rPr>
              <a:t>−</a:t>
            </a:r>
            <a:r>
              <a:rPr dirty="0" sz="1050" spc="-170">
                <a:latin typeface="Arial"/>
                <a:cs typeface="Arial"/>
              </a:rPr>
              <a:t> </a:t>
            </a:r>
            <a:r>
              <a:rPr dirty="0" sz="1050" spc="-90">
                <a:latin typeface="Arial"/>
                <a:cs typeface="Arial"/>
              </a:rPr>
              <a:t>4</a:t>
            </a:r>
            <a:r>
              <a:rPr dirty="0" sz="1050" spc="-120">
                <a:latin typeface="Arial"/>
                <a:cs typeface="Arial"/>
              </a:rPr>
              <a:t> </a:t>
            </a:r>
            <a:r>
              <a:rPr dirty="0" sz="1050" spc="155">
                <a:latin typeface="Arial"/>
                <a:cs typeface="Arial"/>
              </a:rPr>
              <a:t>−</a:t>
            </a:r>
            <a:r>
              <a:rPr dirty="0" sz="1050" spc="-170">
                <a:latin typeface="Arial"/>
                <a:cs typeface="Arial"/>
              </a:rPr>
              <a:t> </a:t>
            </a:r>
            <a:r>
              <a:rPr dirty="0" sz="1050" spc="5">
                <a:latin typeface="Arial"/>
                <a:cs typeface="Arial"/>
              </a:rPr>
              <a:t>4</a:t>
            </a:r>
            <a:r>
              <a:rPr dirty="0" sz="900" spc="5" i="1">
                <a:latin typeface="Trebuchet MS"/>
                <a:cs typeface="Trebuchet MS"/>
              </a:rPr>
              <a:t>h</a:t>
            </a:r>
            <a:r>
              <a:rPr dirty="0" sz="900" spc="-105" i="1">
                <a:latin typeface="Trebuchet MS"/>
                <a:cs typeface="Trebuchet MS"/>
              </a:rPr>
              <a:t> </a:t>
            </a:r>
            <a:r>
              <a:rPr dirty="0" sz="1050" spc="155">
                <a:latin typeface="Arial"/>
                <a:cs typeface="Arial"/>
              </a:rPr>
              <a:t>−</a:t>
            </a:r>
            <a:r>
              <a:rPr dirty="0" sz="1050" spc="-170">
                <a:latin typeface="Arial"/>
                <a:cs typeface="Arial"/>
              </a:rPr>
              <a:t> </a:t>
            </a:r>
            <a:r>
              <a:rPr dirty="0" sz="900" spc="10" i="1">
                <a:latin typeface="Trebuchet MS"/>
                <a:cs typeface="Trebuchet MS"/>
              </a:rPr>
              <a:t>h</a:t>
            </a:r>
            <a:r>
              <a:rPr dirty="0" baseline="31746" sz="1050" spc="15">
                <a:latin typeface="Arial"/>
                <a:cs typeface="Arial"/>
              </a:rPr>
              <a:t>2</a:t>
            </a:r>
            <a:r>
              <a:rPr dirty="0" baseline="31746" sz="1050" spc="30">
                <a:latin typeface="Arial"/>
                <a:cs typeface="Arial"/>
              </a:rPr>
              <a:t> </a:t>
            </a:r>
            <a:r>
              <a:rPr dirty="0" sz="1050" spc="155">
                <a:latin typeface="Arial"/>
                <a:cs typeface="Arial"/>
              </a:rPr>
              <a:t>+</a:t>
            </a:r>
            <a:r>
              <a:rPr dirty="0" sz="1050" spc="-170">
                <a:latin typeface="Arial"/>
                <a:cs typeface="Arial"/>
              </a:rPr>
              <a:t> </a:t>
            </a:r>
            <a:r>
              <a:rPr dirty="0" sz="1050" spc="-90">
                <a:latin typeface="Arial"/>
                <a:cs typeface="Arial"/>
              </a:rPr>
              <a:t>2</a:t>
            </a:r>
            <a:endParaRPr sz="1050">
              <a:latin typeface="Arial"/>
              <a:cs typeface="Arial"/>
            </a:endParaRPr>
          </a:p>
        </p:txBody>
      </p:sp>
      <p:sp>
        <p:nvSpPr>
          <p:cNvPr id="20" name="object 20"/>
          <p:cNvSpPr txBox="1"/>
          <p:nvPr/>
        </p:nvSpPr>
        <p:spPr>
          <a:xfrm>
            <a:off x="4024938" y="1427520"/>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21" name="object 21"/>
          <p:cNvSpPr/>
          <p:nvPr/>
        </p:nvSpPr>
        <p:spPr>
          <a:xfrm>
            <a:off x="3420874" y="1436951"/>
            <a:ext cx="1306195" cy="0"/>
          </a:xfrm>
          <a:custGeom>
            <a:avLst/>
            <a:gdLst/>
            <a:ahLst/>
            <a:cxnLst/>
            <a:rect l="l" t="t" r="r" b="b"/>
            <a:pathLst>
              <a:path w="1306195" h="0">
                <a:moveTo>
                  <a:pt x="0" y="0"/>
                </a:moveTo>
                <a:lnTo>
                  <a:pt x="1305593" y="0"/>
                </a:lnTo>
              </a:path>
            </a:pathLst>
          </a:custGeom>
          <a:ln w="9529">
            <a:solidFill>
              <a:srgbClr val="000000"/>
            </a:solidFill>
          </a:ln>
        </p:spPr>
        <p:txBody>
          <a:bodyPr wrap="square" lIns="0" tIns="0" rIns="0" bIns="0" rtlCol="0"/>
          <a:lstStyle/>
          <a:p/>
        </p:txBody>
      </p:sp>
      <p:sp>
        <p:nvSpPr>
          <p:cNvPr id="22" name="object 22"/>
          <p:cNvSpPr txBox="1"/>
          <p:nvPr/>
        </p:nvSpPr>
        <p:spPr>
          <a:xfrm>
            <a:off x="6308983" y="1325523"/>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(2.7.7)</a:t>
            </a:r>
            <a:endParaRPr sz="1050">
              <a:latin typeface="Arial"/>
              <a:cs typeface="Arial"/>
            </a:endParaRPr>
          </a:p>
        </p:txBody>
      </p:sp>
      <p:sp>
        <p:nvSpPr>
          <p:cNvPr id="23" name="object 23"/>
          <p:cNvSpPr txBox="1"/>
          <p:nvPr/>
        </p:nvSpPr>
        <p:spPr>
          <a:xfrm>
            <a:off x="3229937" y="1926511"/>
            <a:ext cx="50165" cy="137795"/>
          </a:xfrm>
          <a:prstGeom prst="rect">
            <a:avLst/>
          </a:prstGeom>
        </p:spPr>
        <p:txBody>
          <a:bodyPr wrap="square" lIns="0" tIns="17145" rIns="0" bIns="0" rtlCol="0" vert="horz">
            <a:spAutoFit/>
          </a:bodyPr>
          <a:lstStyle/>
          <a:p>
            <a:pPr marL="12700">
              <a:lnSpc>
                <a:spcPct val="100000"/>
              </a:lnSpc>
              <a:spcBef>
                <a:spcPts val="135"/>
              </a:spcBef>
            </a:pPr>
            <a:r>
              <a:rPr dirty="0" sz="700" spc="60">
                <a:latin typeface="Arial"/>
                <a:cs typeface="Arial"/>
              </a:rPr>
              <a:t>′</a:t>
            </a:r>
            <a:endParaRPr sz="700">
              <a:latin typeface="Arial"/>
              <a:cs typeface="Arial"/>
            </a:endParaRPr>
          </a:p>
        </p:txBody>
      </p:sp>
      <p:sp>
        <p:nvSpPr>
          <p:cNvPr id="24" name="object 24"/>
          <p:cNvSpPr txBox="1"/>
          <p:nvPr/>
        </p:nvSpPr>
        <p:spPr>
          <a:xfrm>
            <a:off x="3152211" y="1944965"/>
            <a:ext cx="637540" cy="184150"/>
          </a:xfrm>
          <a:prstGeom prst="rect">
            <a:avLst/>
          </a:prstGeom>
        </p:spPr>
        <p:txBody>
          <a:bodyPr wrap="square" lIns="0" tIns="11430" rIns="0" bIns="0" rtlCol="0" vert="horz">
            <a:spAutoFit/>
          </a:bodyPr>
          <a:lstStyle/>
          <a:p>
            <a:pPr marL="12700">
              <a:lnSpc>
                <a:spcPct val="100000"/>
              </a:lnSpc>
              <a:spcBef>
                <a:spcPts val="90"/>
              </a:spcBef>
            </a:pPr>
            <a:r>
              <a:rPr dirty="0" sz="900" spc="120" i="1">
                <a:latin typeface="Trebuchet MS"/>
                <a:cs typeface="Trebuchet MS"/>
              </a:rPr>
              <a:t>f </a:t>
            </a:r>
            <a:r>
              <a:rPr dirty="0" sz="1050" spc="-5">
                <a:latin typeface="Arial"/>
                <a:cs typeface="Arial"/>
              </a:rPr>
              <a:t>(2) </a:t>
            </a:r>
            <a:r>
              <a:rPr dirty="0" sz="1050" spc="155">
                <a:latin typeface="Arial"/>
                <a:cs typeface="Arial"/>
              </a:rPr>
              <a:t>=</a:t>
            </a:r>
            <a:r>
              <a:rPr dirty="0" sz="1050" spc="-185">
                <a:latin typeface="Arial"/>
                <a:cs typeface="Arial"/>
              </a:rPr>
              <a:t> </a:t>
            </a:r>
            <a:r>
              <a:rPr dirty="0" sz="1050" spc="20">
                <a:latin typeface="Arial"/>
                <a:cs typeface="Arial"/>
              </a:rPr>
              <a:t>lim</a:t>
            </a:r>
            <a:endParaRPr sz="1050">
              <a:latin typeface="Arial"/>
              <a:cs typeface="Arial"/>
            </a:endParaRPr>
          </a:p>
        </p:txBody>
      </p:sp>
      <p:sp>
        <p:nvSpPr>
          <p:cNvPr id="25" name="object 25"/>
          <p:cNvSpPr txBox="1"/>
          <p:nvPr/>
        </p:nvSpPr>
        <p:spPr>
          <a:xfrm>
            <a:off x="3813346" y="1859196"/>
            <a:ext cx="514350" cy="184150"/>
          </a:xfrm>
          <a:prstGeom prst="rect">
            <a:avLst/>
          </a:prstGeom>
        </p:spPr>
        <p:txBody>
          <a:bodyPr wrap="square" lIns="0" tIns="11430" rIns="0" bIns="0" rtlCol="0" vert="horz">
            <a:spAutoFit/>
          </a:bodyPr>
          <a:lstStyle/>
          <a:p>
            <a:pPr marL="12700">
              <a:lnSpc>
                <a:spcPct val="100000"/>
              </a:lnSpc>
              <a:spcBef>
                <a:spcPts val="90"/>
              </a:spcBef>
            </a:pPr>
            <a:r>
              <a:rPr dirty="0" sz="1050" spc="45">
                <a:latin typeface="Arial"/>
                <a:cs typeface="Arial"/>
              </a:rPr>
              <a:t>−3</a:t>
            </a:r>
            <a:r>
              <a:rPr dirty="0" sz="900" spc="45" i="1">
                <a:latin typeface="Trebuchet MS"/>
                <a:cs typeface="Trebuchet MS"/>
              </a:rPr>
              <a:t>h</a:t>
            </a:r>
            <a:r>
              <a:rPr dirty="0" sz="900" spc="-135" i="1">
                <a:latin typeface="Trebuchet MS"/>
                <a:cs typeface="Trebuchet MS"/>
              </a:rPr>
              <a:t> </a:t>
            </a:r>
            <a:r>
              <a:rPr dirty="0" sz="1050" spc="155">
                <a:latin typeface="Arial"/>
                <a:cs typeface="Arial"/>
              </a:rPr>
              <a:t>−</a:t>
            </a:r>
            <a:r>
              <a:rPr dirty="0" sz="1050" spc="-190">
                <a:latin typeface="Arial"/>
                <a:cs typeface="Arial"/>
              </a:rPr>
              <a:t> </a:t>
            </a:r>
            <a:r>
              <a:rPr dirty="0" sz="900" spc="10" i="1">
                <a:latin typeface="Trebuchet MS"/>
                <a:cs typeface="Trebuchet MS"/>
              </a:rPr>
              <a:t>h</a:t>
            </a:r>
            <a:r>
              <a:rPr dirty="0" baseline="31746" sz="1050" spc="15">
                <a:latin typeface="Arial"/>
                <a:cs typeface="Arial"/>
              </a:rPr>
              <a:t>2</a:t>
            </a:r>
            <a:endParaRPr baseline="31746" sz="1050">
              <a:latin typeface="Arial"/>
              <a:cs typeface="Arial"/>
            </a:endParaRPr>
          </a:p>
        </p:txBody>
      </p:sp>
      <p:sp>
        <p:nvSpPr>
          <p:cNvPr id="26" name="object 26"/>
          <p:cNvSpPr txBox="1"/>
          <p:nvPr/>
        </p:nvSpPr>
        <p:spPr>
          <a:xfrm>
            <a:off x="3578225" y="2046962"/>
            <a:ext cx="544830" cy="164465"/>
          </a:xfrm>
          <a:prstGeom prst="rect">
            <a:avLst/>
          </a:prstGeom>
        </p:spPr>
        <p:txBody>
          <a:bodyPr wrap="square" lIns="0" tIns="13970" rIns="0" bIns="0" rtlCol="0" vert="horz">
            <a:spAutoFit/>
          </a:bodyPr>
          <a:lstStyle/>
          <a:p>
            <a:pPr marL="12700">
              <a:lnSpc>
                <a:spcPct val="100000"/>
              </a:lnSpc>
              <a:spcBef>
                <a:spcPts val="110"/>
              </a:spcBef>
              <a:tabLst>
                <a:tab pos="459105" algn="l"/>
              </a:tabLst>
            </a:pPr>
            <a:r>
              <a:rPr dirty="0" baseline="8547" sz="975" spc="15" i="1">
                <a:latin typeface="Trebuchet MS"/>
                <a:cs typeface="Trebuchet MS"/>
              </a:rPr>
              <a:t>h</a:t>
            </a:r>
            <a:r>
              <a:rPr dirty="0" baseline="7936" sz="1050" spc="-37">
                <a:latin typeface="Arial"/>
                <a:cs typeface="Arial"/>
              </a:rPr>
              <a:t>→</a:t>
            </a:r>
            <a:r>
              <a:rPr dirty="0" baseline="7936" sz="1050" spc="-60">
                <a:latin typeface="Arial"/>
                <a:cs typeface="Arial"/>
              </a:rPr>
              <a:t>0</a:t>
            </a:r>
            <a:r>
              <a:rPr dirty="0" baseline="7936" sz="1050">
                <a:latin typeface="Arial"/>
                <a:cs typeface="Arial"/>
              </a:rPr>
              <a:t>	</a:t>
            </a:r>
            <a:r>
              <a:rPr dirty="0" sz="900" spc="65" i="1">
                <a:latin typeface="Trebuchet MS"/>
                <a:cs typeface="Trebuchet MS"/>
              </a:rPr>
              <a:t>h</a:t>
            </a:r>
            <a:endParaRPr sz="900">
              <a:latin typeface="Trebuchet MS"/>
              <a:cs typeface="Trebuchet MS"/>
            </a:endParaRPr>
          </a:p>
        </p:txBody>
      </p:sp>
      <p:sp>
        <p:nvSpPr>
          <p:cNvPr id="27" name="object 27"/>
          <p:cNvSpPr/>
          <p:nvPr/>
        </p:nvSpPr>
        <p:spPr>
          <a:xfrm>
            <a:off x="3811599" y="2046863"/>
            <a:ext cx="524510" cy="0"/>
          </a:xfrm>
          <a:custGeom>
            <a:avLst/>
            <a:gdLst/>
            <a:ahLst/>
            <a:cxnLst/>
            <a:rect l="l" t="t" r="r" b="b"/>
            <a:pathLst>
              <a:path w="524510" h="0">
                <a:moveTo>
                  <a:pt x="0" y="0"/>
                </a:moveTo>
                <a:lnTo>
                  <a:pt x="524143" y="0"/>
                </a:lnTo>
              </a:path>
            </a:pathLst>
          </a:custGeom>
          <a:ln w="9529">
            <a:solidFill>
              <a:srgbClr val="000000"/>
            </a:solidFill>
          </a:ln>
        </p:spPr>
        <p:txBody>
          <a:bodyPr wrap="square" lIns="0" tIns="0" rIns="0" bIns="0" rtlCol="0"/>
          <a:lstStyle/>
          <a:p/>
        </p:txBody>
      </p:sp>
      <p:sp>
        <p:nvSpPr>
          <p:cNvPr id="28" name="object 28"/>
          <p:cNvSpPr txBox="1"/>
          <p:nvPr/>
        </p:nvSpPr>
        <p:spPr>
          <a:xfrm>
            <a:off x="4340463" y="1944965"/>
            <a:ext cx="2367280" cy="184150"/>
          </a:xfrm>
          <a:prstGeom prst="rect">
            <a:avLst/>
          </a:prstGeom>
        </p:spPr>
        <p:txBody>
          <a:bodyPr wrap="square" lIns="0" tIns="11430" rIns="0" bIns="0" rtlCol="0" vert="horz">
            <a:spAutoFit/>
          </a:bodyPr>
          <a:lstStyle/>
          <a:p>
            <a:pPr marL="12700">
              <a:lnSpc>
                <a:spcPct val="100000"/>
              </a:lnSpc>
              <a:spcBef>
                <a:spcPts val="90"/>
              </a:spcBef>
              <a:tabLst>
                <a:tab pos="1980564" algn="l"/>
              </a:tabLst>
            </a:pPr>
            <a:r>
              <a:rPr dirty="0" sz="1050" spc="-20">
                <a:latin typeface="Arial"/>
                <a:cs typeface="Arial"/>
              </a:rPr>
              <a:t>.	(2.7.8)</a:t>
            </a:r>
            <a:endParaRPr sz="1050">
              <a:latin typeface="Arial"/>
              <a:cs typeface="Arial"/>
            </a:endParaRPr>
          </a:p>
        </p:txBody>
      </p:sp>
      <p:sp>
        <p:nvSpPr>
          <p:cNvPr id="34" name="object 34"/>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35" name="object 35"/>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2.7.</a:t>
            </a:r>
            <a:fld id="{81D60167-4931-47E6-BA6A-407CBD079E47}" type="slidenum">
              <a:rPr dirty="0" spc="10"/>
              <a:t>1</a:t>
            </a:fld>
          </a:p>
        </p:txBody>
      </p:sp>
      <p:sp>
        <p:nvSpPr>
          <p:cNvPr id="36" name="object 36"/>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https://math.libretexts.org/link?4446</a:t>
            </a:r>
          </a:p>
        </p:txBody>
      </p:sp>
      <p:sp>
        <p:nvSpPr>
          <p:cNvPr id="29" name="object 29"/>
          <p:cNvSpPr txBox="1"/>
          <p:nvPr/>
        </p:nvSpPr>
        <p:spPr>
          <a:xfrm>
            <a:off x="848360" y="2241475"/>
            <a:ext cx="5854700" cy="332105"/>
          </a:xfrm>
          <a:prstGeom prst="rect">
            <a:avLst/>
          </a:prstGeom>
        </p:spPr>
        <p:txBody>
          <a:bodyPr wrap="square" lIns="0" tIns="13970" rIns="0" bIns="0" rtlCol="0" vert="horz">
            <a:spAutoFit/>
          </a:bodyPr>
          <a:lstStyle/>
          <a:p>
            <a:pPr marL="12700" marR="5080">
              <a:lnSpc>
                <a:spcPct val="111200"/>
              </a:lnSpc>
              <a:spcBef>
                <a:spcPts val="110"/>
              </a:spcBef>
            </a:pPr>
            <a:r>
              <a:rPr dirty="0" sz="900">
                <a:latin typeface="Liberation Serif"/>
                <a:cs typeface="Liberation Serif"/>
              </a:rPr>
              <a:t>Next, we observe that there is a common factor of </a:t>
            </a:r>
            <a:r>
              <a:rPr dirty="0" sz="900" spc="65" i="1">
                <a:latin typeface="Trebuchet MS"/>
                <a:cs typeface="Trebuchet MS"/>
              </a:rPr>
              <a:t>h </a:t>
            </a:r>
            <a:r>
              <a:rPr dirty="0" sz="900">
                <a:latin typeface="Liberation Serif"/>
                <a:cs typeface="Liberation Serif"/>
              </a:rPr>
              <a:t>in both the numerator and </a:t>
            </a:r>
            <a:r>
              <a:rPr dirty="0" sz="900" spc="-5">
                <a:latin typeface="Liberation Serif"/>
                <a:cs typeface="Liberation Serif"/>
              </a:rPr>
              <a:t>denominator, </a:t>
            </a:r>
            <a:r>
              <a:rPr dirty="0" sz="900">
                <a:latin typeface="Liberation Serif"/>
                <a:cs typeface="Liberation Serif"/>
              </a:rPr>
              <a:t>which allows us to simplify and  find</a:t>
            </a:r>
            <a:r>
              <a:rPr dirty="0" sz="900" spc="-5">
                <a:latin typeface="Liberation Serif"/>
                <a:cs typeface="Liberation Serif"/>
              </a:rPr>
              <a:t> </a:t>
            </a:r>
            <a:r>
              <a:rPr dirty="0" sz="900">
                <a:latin typeface="Liberation Serif"/>
                <a:cs typeface="Liberation Serif"/>
              </a:rPr>
              <a:t>that</a:t>
            </a:r>
            <a:endParaRPr sz="900">
              <a:latin typeface="Liberation Serif"/>
              <a:cs typeface="Liberation Serif"/>
            </a:endParaRPr>
          </a:p>
        </p:txBody>
      </p:sp>
      <p:sp>
        <p:nvSpPr>
          <p:cNvPr id="30" name="object 30"/>
          <p:cNvSpPr txBox="1"/>
          <p:nvPr/>
        </p:nvSpPr>
        <p:spPr>
          <a:xfrm>
            <a:off x="6308983" y="2621587"/>
            <a:ext cx="398780" cy="184150"/>
          </a:xfrm>
          <a:prstGeom prst="rect">
            <a:avLst/>
          </a:prstGeom>
        </p:spPr>
        <p:txBody>
          <a:bodyPr wrap="square" lIns="0" tIns="11430" rIns="0" bIns="0" rtlCol="0" vert="horz">
            <a:spAutoFit/>
          </a:bodyPr>
          <a:lstStyle/>
          <a:p>
            <a:pPr marL="12700">
              <a:lnSpc>
                <a:spcPct val="100000"/>
              </a:lnSpc>
              <a:spcBef>
                <a:spcPts val="90"/>
              </a:spcBef>
            </a:pPr>
            <a:r>
              <a:rPr dirty="0" sz="1050" spc="-20">
                <a:latin typeface="Arial"/>
                <a:cs typeface="Arial"/>
              </a:rPr>
              <a:t>(2.7.9)</a:t>
            </a:r>
            <a:endParaRPr sz="1050">
              <a:latin typeface="Arial"/>
              <a:cs typeface="Arial"/>
            </a:endParaRPr>
          </a:p>
        </p:txBody>
      </p:sp>
      <p:sp>
        <p:nvSpPr>
          <p:cNvPr id="31" name="object 31"/>
          <p:cNvSpPr txBox="1"/>
          <p:nvPr/>
        </p:nvSpPr>
        <p:spPr>
          <a:xfrm>
            <a:off x="848360" y="2621587"/>
            <a:ext cx="3913504" cy="479425"/>
          </a:xfrm>
          <a:prstGeom prst="rect">
            <a:avLst/>
          </a:prstGeom>
        </p:spPr>
        <p:txBody>
          <a:bodyPr wrap="square" lIns="0" tIns="11430" rIns="0" bIns="0" rtlCol="0" vert="horz">
            <a:spAutoFit/>
          </a:bodyPr>
          <a:lstStyle/>
          <a:p>
            <a:pPr algn="ctr" marL="1942464">
              <a:lnSpc>
                <a:spcPts val="1145"/>
              </a:lnSpc>
              <a:spcBef>
                <a:spcPts val="90"/>
              </a:spcBef>
            </a:pPr>
            <a:r>
              <a:rPr dirty="0" sz="900" spc="120" i="1">
                <a:latin typeface="Trebuchet MS"/>
                <a:cs typeface="Trebuchet MS"/>
              </a:rPr>
              <a:t>f</a:t>
            </a:r>
            <a:r>
              <a:rPr dirty="0" sz="900" spc="-150" i="1">
                <a:latin typeface="Trebuchet MS"/>
                <a:cs typeface="Trebuchet MS"/>
              </a:rPr>
              <a:t> </a:t>
            </a:r>
            <a:r>
              <a:rPr dirty="0" baseline="31746" sz="1050" spc="44">
                <a:latin typeface="Arial"/>
                <a:cs typeface="Arial"/>
              </a:rPr>
              <a:t>′</a:t>
            </a:r>
            <a:r>
              <a:rPr dirty="0" sz="1050" spc="30">
                <a:latin typeface="Arial"/>
                <a:cs typeface="Arial"/>
              </a:rPr>
              <a:t>(2)</a:t>
            </a:r>
            <a:r>
              <a:rPr dirty="0" sz="1050" spc="-85">
                <a:latin typeface="Arial"/>
                <a:cs typeface="Arial"/>
              </a:rPr>
              <a:t> </a:t>
            </a:r>
            <a:r>
              <a:rPr dirty="0" sz="1050" spc="155">
                <a:latin typeface="Arial"/>
                <a:cs typeface="Arial"/>
              </a:rPr>
              <a:t>=</a:t>
            </a:r>
            <a:r>
              <a:rPr dirty="0" sz="1050" spc="-50">
                <a:latin typeface="Arial"/>
                <a:cs typeface="Arial"/>
              </a:rPr>
              <a:t> </a:t>
            </a:r>
            <a:r>
              <a:rPr dirty="0" sz="1050" spc="20">
                <a:latin typeface="Arial"/>
                <a:cs typeface="Arial"/>
              </a:rPr>
              <a:t>lim(−3</a:t>
            </a:r>
            <a:r>
              <a:rPr dirty="0" sz="1050" spc="-120">
                <a:latin typeface="Arial"/>
                <a:cs typeface="Arial"/>
              </a:rPr>
              <a:t> </a:t>
            </a:r>
            <a:r>
              <a:rPr dirty="0" sz="1050" spc="155">
                <a:latin typeface="Arial"/>
                <a:cs typeface="Arial"/>
              </a:rPr>
              <a:t>−</a:t>
            </a:r>
            <a:r>
              <a:rPr dirty="0" sz="1050" spc="-165">
                <a:latin typeface="Arial"/>
                <a:cs typeface="Arial"/>
              </a:rPr>
              <a:t> </a:t>
            </a:r>
            <a:r>
              <a:rPr dirty="0" sz="900" spc="30" i="1">
                <a:latin typeface="Trebuchet MS"/>
                <a:cs typeface="Trebuchet MS"/>
              </a:rPr>
              <a:t>h</a:t>
            </a:r>
            <a:r>
              <a:rPr dirty="0" sz="1050" spc="30">
                <a:latin typeface="Arial"/>
                <a:cs typeface="Arial"/>
              </a:rPr>
              <a:t>).</a:t>
            </a:r>
            <a:endParaRPr sz="1050">
              <a:latin typeface="Arial"/>
              <a:cs typeface="Arial"/>
            </a:endParaRPr>
          </a:p>
          <a:p>
            <a:pPr algn="r" marR="929640">
              <a:lnSpc>
                <a:spcPts val="725"/>
              </a:lnSpc>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a:p>
            <a:pPr marL="12700">
              <a:lnSpc>
                <a:spcPct val="100000"/>
              </a:lnSpc>
              <a:spcBef>
                <a:spcPts val="459"/>
              </a:spcBef>
            </a:pPr>
            <a:r>
              <a:rPr dirty="0" sz="900" spc="-10">
                <a:latin typeface="Liberation Serif"/>
                <a:cs typeface="Liberation Serif"/>
              </a:rPr>
              <a:t>Finally,</a:t>
            </a:r>
            <a:r>
              <a:rPr dirty="0" sz="900" spc="-5">
                <a:latin typeface="Liberation Serif"/>
                <a:cs typeface="Liberation Serif"/>
              </a:rPr>
              <a:t> </a:t>
            </a:r>
            <a:r>
              <a:rPr dirty="0" sz="900">
                <a:latin typeface="Liberation Serif"/>
                <a:cs typeface="Liberation Serif"/>
              </a:rPr>
              <a:t>we</a:t>
            </a:r>
            <a:r>
              <a:rPr dirty="0" sz="900" spc="-5">
                <a:latin typeface="Liberation Serif"/>
                <a:cs typeface="Liberation Serif"/>
              </a:rPr>
              <a:t> </a:t>
            </a:r>
            <a:r>
              <a:rPr dirty="0" sz="900">
                <a:latin typeface="Liberation Serif"/>
                <a:cs typeface="Liberation Serif"/>
              </a:rPr>
              <a:t>are able</a:t>
            </a:r>
            <a:r>
              <a:rPr dirty="0" sz="900" spc="-5">
                <a:latin typeface="Liberation Serif"/>
                <a:cs typeface="Liberation Serif"/>
              </a:rPr>
              <a:t> </a:t>
            </a:r>
            <a:r>
              <a:rPr dirty="0" sz="900">
                <a:latin typeface="Liberation Serif"/>
                <a:cs typeface="Liberation Serif"/>
              </a:rPr>
              <a:t>to take</a:t>
            </a:r>
            <a:r>
              <a:rPr dirty="0" sz="900" spc="-5">
                <a:latin typeface="Liberation Serif"/>
                <a:cs typeface="Liberation Serif"/>
              </a:rPr>
              <a:t> </a:t>
            </a:r>
            <a:r>
              <a:rPr dirty="0" sz="900">
                <a:latin typeface="Liberation Serif"/>
                <a:cs typeface="Liberation Serif"/>
              </a:rPr>
              <a:t>the limit</a:t>
            </a:r>
            <a:r>
              <a:rPr dirty="0" sz="900" spc="-5">
                <a:latin typeface="Liberation Serif"/>
                <a:cs typeface="Liberation Serif"/>
              </a:rPr>
              <a:t> </a:t>
            </a:r>
            <a:r>
              <a:rPr dirty="0" sz="900">
                <a:latin typeface="Liberation Serif"/>
                <a:cs typeface="Liberation Serif"/>
              </a:rPr>
              <a:t>as</a:t>
            </a:r>
            <a:r>
              <a:rPr dirty="0" sz="900" spc="-5">
                <a:latin typeface="Liberation Serif"/>
                <a:cs typeface="Liberation Serif"/>
              </a:rPr>
              <a:t> </a:t>
            </a:r>
            <a:r>
              <a:rPr dirty="0" sz="900" spc="65" i="1">
                <a:latin typeface="Trebuchet MS"/>
                <a:cs typeface="Trebuchet MS"/>
              </a:rPr>
              <a:t>h</a:t>
            </a:r>
            <a:r>
              <a:rPr dirty="0" sz="900" spc="-25" i="1">
                <a:latin typeface="Trebuchet MS"/>
                <a:cs typeface="Trebuchet MS"/>
              </a:rPr>
              <a:t> </a:t>
            </a:r>
            <a:r>
              <a:rPr dirty="0" sz="1050" spc="-60">
                <a:latin typeface="Arial"/>
                <a:cs typeface="Arial"/>
              </a:rPr>
              <a:t>→</a:t>
            </a:r>
            <a:r>
              <a:rPr dirty="0" sz="1050" spc="-85">
                <a:latin typeface="Arial"/>
                <a:cs typeface="Arial"/>
              </a:rPr>
              <a:t> </a:t>
            </a:r>
            <a:r>
              <a:rPr dirty="0" sz="1050" spc="-90">
                <a:latin typeface="Arial"/>
                <a:cs typeface="Arial"/>
              </a:rPr>
              <a:t>0</a:t>
            </a:r>
            <a:r>
              <a:rPr dirty="0" sz="1050" spc="-185">
                <a:latin typeface="Arial"/>
                <a:cs typeface="Arial"/>
              </a:rPr>
              <a:t> </a:t>
            </a:r>
            <a:r>
              <a:rPr dirty="0" sz="900">
                <a:latin typeface="Liberation Serif"/>
                <a:cs typeface="Liberation Serif"/>
              </a:rPr>
              <a:t>, and</a:t>
            </a:r>
            <a:r>
              <a:rPr dirty="0" sz="900" spc="-5">
                <a:latin typeface="Liberation Serif"/>
                <a:cs typeface="Liberation Serif"/>
              </a:rPr>
              <a:t> </a:t>
            </a:r>
            <a:r>
              <a:rPr dirty="0" sz="900">
                <a:latin typeface="Liberation Serif"/>
                <a:cs typeface="Liberation Serif"/>
              </a:rPr>
              <a:t>thus conclude</a:t>
            </a:r>
            <a:r>
              <a:rPr dirty="0" sz="900" spc="-5">
                <a:latin typeface="Liberation Serif"/>
                <a:cs typeface="Liberation Serif"/>
              </a:rPr>
              <a:t> </a:t>
            </a:r>
            <a:r>
              <a:rPr dirty="0" sz="900">
                <a:latin typeface="Liberation Serif"/>
                <a:cs typeface="Liberation Serif"/>
              </a:rPr>
              <a:t>that</a:t>
            </a:r>
            <a:r>
              <a:rPr dirty="0" sz="900" spc="-5">
                <a:latin typeface="Liberation Serif"/>
                <a:cs typeface="Liberation Serif"/>
              </a:rPr>
              <a:t> </a:t>
            </a:r>
            <a:r>
              <a:rPr dirty="0" sz="900" spc="120" i="1">
                <a:latin typeface="Trebuchet MS"/>
                <a:cs typeface="Trebuchet MS"/>
              </a:rPr>
              <a:t>f</a:t>
            </a:r>
            <a:r>
              <a:rPr dirty="0" sz="900" spc="-150" i="1">
                <a:latin typeface="Trebuchet MS"/>
                <a:cs typeface="Trebuchet MS"/>
              </a:rPr>
              <a:t> </a:t>
            </a:r>
            <a:r>
              <a:rPr dirty="0" baseline="31746" sz="1050" spc="44">
                <a:latin typeface="Arial"/>
                <a:cs typeface="Arial"/>
              </a:rPr>
              <a:t>′</a:t>
            </a:r>
            <a:r>
              <a:rPr dirty="0" sz="1050" spc="30">
                <a:latin typeface="Arial"/>
                <a:cs typeface="Arial"/>
              </a:rPr>
              <a:t>(2)</a:t>
            </a:r>
            <a:r>
              <a:rPr dirty="0" sz="1050" spc="-80">
                <a:latin typeface="Arial"/>
                <a:cs typeface="Arial"/>
              </a:rPr>
              <a:t> </a:t>
            </a:r>
            <a:r>
              <a:rPr dirty="0" sz="1050" spc="155">
                <a:latin typeface="Arial"/>
                <a:cs typeface="Arial"/>
              </a:rPr>
              <a:t>=</a:t>
            </a:r>
            <a:r>
              <a:rPr dirty="0" sz="1050" spc="-95">
                <a:latin typeface="Arial"/>
                <a:cs typeface="Arial"/>
              </a:rPr>
              <a:t> </a:t>
            </a:r>
            <a:r>
              <a:rPr dirty="0" sz="1050" spc="20">
                <a:latin typeface="Arial"/>
                <a:cs typeface="Arial"/>
              </a:rPr>
              <a:t>−3</a:t>
            </a:r>
            <a:r>
              <a:rPr dirty="0" sz="1050" spc="-40">
                <a:latin typeface="Arial"/>
                <a:cs typeface="Arial"/>
              </a:rPr>
              <a:t> </a:t>
            </a:r>
            <a:r>
              <a:rPr dirty="0" sz="900">
                <a:latin typeface="Liberation Serif"/>
                <a:cs typeface="Liberation Serif"/>
              </a:rPr>
              <a:t>.</a:t>
            </a:r>
            <a:endParaRPr sz="900">
              <a:latin typeface="Liberation Serif"/>
              <a:cs typeface="Liberation Serif"/>
            </a:endParaRPr>
          </a:p>
        </p:txBody>
      </p:sp>
      <p:sp>
        <p:nvSpPr>
          <p:cNvPr id="32" name="object 32"/>
          <p:cNvSpPr txBox="1"/>
          <p:nvPr/>
        </p:nvSpPr>
        <p:spPr>
          <a:xfrm>
            <a:off x="772121" y="3107611"/>
            <a:ext cx="5935980" cy="3287395"/>
          </a:xfrm>
          <a:prstGeom prst="rect">
            <a:avLst/>
          </a:prstGeom>
        </p:spPr>
        <p:txBody>
          <a:bodyPr wrap="square" lIns="0" tIns="22860" rIns="0" bIns="0" rtlCol="0" vert="horz">
            <a:spAutoFit/>
          </a:bodyPr>
          <a:lstStyle/>
          <a:p>
            <a:pPr algn="just" marL="88900" marR="5080">
              <a:lnSpc>
                <a:spcPts val="1200"/>
              </a:lnSpc>
              <a:spcBef>
                <a:spcPts val="180"/>
              </a:spcBef>
            </a:pPr>
            <a:r>
              <a:rPr dirty="0" sz="900" spc="-15">
                <a:latin typeface="Liberation Serif"/>
                <a:cs typeface="Liberation Serif"/>
              </a:rPr>
              <a:t>Now,</a:t>
            </a:r>
            <a:r>
              <a:rPr dirty="0" sz="900" spc="-5">
                <a:latin typeface="Liberation Serif"/>
                <a:cs typeface="Liberation Serif"/>
              </a:rPr>
              <a:t> </a:t>
            </a:r>
            <a:r>
              <a:rPr dirty="0" sz="900">
                <a:latin typeface="Liberation Serif"/>
                <a:cs typeface="Liberation Serif"/>
              </a:rPr>
              <a:t>we know that</a:t>
            </a:r>
            <a:r>
              <a:rPr dirty="0" sz="900" spc="-5">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44">
                <a:latin typeface="Arial"/>
                <a:cs typeface="Arial"/>
              </a:rPr>
              <a:t>′</a:t>
            </a:r>
            <a:r>
              <a:rPr dirty="0" sz="1050" spc="30">
                <a:latin typeface="Arial"/>
                <a:cs typeface="Arial"/>
              </a:rPr>
              <a:t>(2)</a:t>
            </a:r>
            <a:r>
              <a:rPr dirty="0" sz="1050" spc="-40">
                <a:latin typeface="Arial"/>
                <a:cs typeface="Arial"/>
              </a:rPr>
              <a:t> </a:t>
            </a:r>
            <a:r>
              <a:rPr dirty="0" sz="900">
                <a:latin typeface="Liberation Serif"/>
                <a:cs typeface="Liberation Serif"/>
              </a:rPr>
              <a:t>represents</a:t>
            </a:r>
            <a:r>
              <a:rPr dirty="0" sz="900" spc="20">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slope</a:t>
            </a:r>
            <a:r>
              <a:rPr dirty="0" sz="900" spc="20">
                <a:latin typeface="Liberation Serif"/>
                <a:cs typeface="Liberation Serif"/>
              </a:rPr>
              <a:t> </a:t>
            </a:r>
            <a:r>
              <a:rPr dirty="0" sz="900">
                <a:latin typeface="Liberation Serif"/>
                <a:cs typeface="Liberation Serif"/>
              </a:rPr>
              <a:t>of</a:t>
            </a:r>
            <a:r>
              <a:rPr dirty="0" sz="900" spc="20">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tangent</a:t>
            </a:r>
            <a:r>
              <a:rPr dirty="0" sz="900" spc="20">
                <a:latin typeface="Liberation Serif"/>
                <a:cs typeface="Liberation Serif"/>
              </a:rPr>
              <a:t> </a:t>
            </a:r>
            <a:r>
              <a:rPr dirty="0" sz="900">
                <a:latin typeface="Liberation Serif"/>
                <a:cs typeface="Liberation Serif"/>
              </a:rPr>
              <a:t>line</a:t>
            </a:r>
            <a:r>
              <a:rPr dirty="0" sz="900" spc="20">
                <a:latin typeface="Liberation Serif"/>
                <a:cs typeface="Liberation Serif"/>
              </a:rPr>
              <a:t> </a:t>
            </a:r>
            <a:r>
              <a:rPr dirty="0" sz="900">
                <a:latin typeface="Liberation Serif"/>
                <a:cs typeface="Liberation Serif"/>
              </a:rPr>
              <a:t>to</a:t>
            </a:r>
            <a:r>
              <a:rPr dirty="0" sz="900" spc="15">
                <a:latin typeface="Liberation Serif"/>
                <a:cs typeface="Liberation Serif"/>
              </a:rPr>
              <a:t> </a:t>
            </a:r>
            <a:r>
              <a:rPr dirty="0" sz="900">
                <a:latin typeface="Liberation Serif"/>
                <a:cs typeface="Liberation Serif"/>
              </a:rPr>
              <a:t>the</a:t>
            </a:r>
            <a:r>
              <a:rPr dirty="0" sz="900" spc="20">
                <a:latin typeface="Liberation Serif"/>
                <a:cs typeface="Liberation Serif"/>
              </a:rPr>
              <a:t> </a:t>
            </a:r>
            <a:r>
              <a:rPr dirty="0" sz="900">
                <a:latin typeface="Liberation Serif"/>
                <a:cs typeface="Liberation Serif"/>
              </a:rPr>
              <a:t>curve</a:t>
            </a:r>
            <a:r>
              <a:rPr dirty="0" sz="900" spc="15">
                <a:latin typeface="Liberation Serif"/>
                <a:cs typeface="Liberation Serif"/>
              </a:rPr>
              <a:t>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0">
                <a:latin typeface="Arial"/>
                <a:cs typeface="Arial"/>
              </a:rPr>
              <a:t> </a:t>
            </a:r>
            <a:r>
              <a:rPr dirty="0" sz="900" spc="114" i="1">
                <a:latin typeface="Trebuchet MS"/>
                <a:cs typeface="Trebuchet MS"/>
              </a:rPr>
              <a:t>x</a:t>
            </a:r>
            <a:r>
              <a:rPr dirty="0" sz="900" spc="-90"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x</a:t>
            </a:r>
            <a:r>
              <a:rPr dirty="0" baseline="31746" sz="1050" spc="52">
                <a:latin typeface="Arial"/>
                <a:cs typeface="Arial"/>
              </a:rPr>
              <a:t>2</a:t>
            </a:r>
            <a:r>
              <a:rPr dirty="0" baseline="31746" sz="1050" spc="359">
                <a:latin typeface="Arial"/>
                <a:cs typeface="Arial"/>
              </a:rPr>
              <a:t> </a:t>
            </a:r>
            <a:r>
              <a:rPr dirty="0" sz="900">
                <a:latin typeface="Liberation Serif"/>
                <a:cs typeface="Liberation Serif"/>
              </a:rPr>
              <a:t>at</a:t>
            </a:r>
            <a:r>
              <a:rPr dirty="0" sz="900" spc="10">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point</a:t>
            </a:r>
            <a:r>
              <a:rPr dirty="0" sz="900" spc="15">
                <a:latin typeface="Liberation Serif"/>
                <a:cs typeface="Liberation Serif"/>
              </a:rPr>
              <a:t> </a:t>
            </a:r>
            <a:r>
              <a:rPr dirty="0" sz="1050" spc="-20">
                <a:latin typeface="Arial"/>
                <a:cs typeface="Arial"/>
              </a:rPr>
              <a:t>(2,</a:t>
            </a:r>
            <a:r>
              <a:rPr dirty="0" sz="1050" spc="-120">
                <a:latin typeface="Arial"/>
                <a:cs typeface="Arial"/>
              </a:rPr>
              <a:t> </a:t>
            </a:r>
            <a:r>
              <a:rPr dirty="0" sz="1050" spc="45">
                <a:latin typeface="Arial"/>
                <a:cs typeface="Arial"/>
              </a:rPr>
              <a:t>−2)</a:t>
            </a:r>
            <a:r>
              <a:rPr dirty="0" sz="900" spc="45">
                <a:latin typeface="Liberation Serif"/>
                <a:cs typeface="Liberation Serif"/>
              </a:rPr>
              <a:t>;</a:t>
            </a:r>
            <a:r>
              <a:rPr dirty="0" sz="900" spc="-10">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44">
                <a:latin typeface="Arial"/>
                <a:cs typeface="Arial"/>
              </a:rPr>
              <a:t>′</a:t>
            </a:r>
            <a:r>
              <a:rPr dirty="0" sz="1050" spc="30">
                <a:latin typeface="Arial"/>
                <a:cs typeface="Arial"/>
              </a:rPr>
              <a:t>(2)</a:t>
            </a:r>
            <a:r>
              <a:rPr dirty="0" sz="1050" spc="-60">
                <a:latin typeface="Arial"/>
                <a:cs typeface="Arial"/>
              </a:rPr>
              <a:t> </a:t>
            </a:r>
            <a:r>
              <a:rPr dirty="0" sz="900">
                <a:latin typeface="Liberation Serif"/>
                <a:cs typeface="Liberation Serif"/>
              </a:rPr>
              <a:t>is also  the</a:t>
            </a:r>
            <a:r>
              <a:rPr dirty="0" sz="900" spc="-5">
                <a:latin typeface="Liberation Serif"/>
                <a:cs typeface="Liberation Serif"/>
              </a:rPr>
              <a:t> </a:t>
            </a:r>
            <a:r>
              <a:rPr dirty="0" sz="900">
                <a:latin typeface="Liberation Serif"/>
                <a:cs typeface="Liberation Serif"/>
              </a:rPr>
              <a:t>instantaneous</a:t>
            </a:r>
            <a:r>
              <a:rPr dirty="0" sz="900" spc="-5">
                <a:latin typeface="Liberation Serif"/>
                <a:cs typeface="Liberation Serif"/>
              </a:rPr>
              <a:t> </a:t>
            </a:r>
            <a:r>
              <a:rPr dirty="0" sz="900">
                <a:latin typeface="Liberation Serif"/>
                <a:cs typeface="Liberation Serif"/>
              </a:rPr>
              <a:t>rate of</a:t>
            </a:r>
            <a:r>
              <a:rPr dirty="0" sz="900" spc="-5">
                <a:latin typeface="Liberation Serif"/>
                <a:cs typeface="Liberation Serif"/>
              </a:rPr>
              <a:t> </a:t>
            </a:r>
            <a:r>
              <a:rPr dirty="0" sz="900">
                <a:latin typeface="Liberation Serif"/>
                <a:cs typeface="Liberation Serif"/>
              </a:rPr>
              <a:t>change of</a:t>
            </a:r>
            <a:r>
              <a:rPr dirty="0" sz="900" spc="-10">
                <a:latin typeface="Liberation Serif"/>
                <a:cs typeface="Liberation Serif"/>
              </a:rPr>
              <a:t> </a:t>
            </a:r>
            <a:r>
              <a:rPr dirty="0" sz="900" spc="120" i="1">
                <a:latin typeface="Trebuchet MS"/>
                <a:cs typeface="Trebuchet MS"/>
              </a:rPr>
              <a:t>f</a:t>
            </a:r>
            <a:r>
              <a:rPr dirty="0" sz="900" spc="30" i="1">
                <a:latin typeface="Trebuchet MS"/>
                <a:cs typeface="Trebuchet MS"/>
              </a:rPr>
              <a:t> </a:t>
            </a:r>
            <a:r>
              <a:rPr dirty="0" sz="900">
                <a:latin typeface="Liberation Serif"/>
                <a:cs typeface="Liberation Serif"/>
              </a:rPr>
              <a:t>at the</a:t>
            </a:r>
            <a:r>
              <a:rPr dirty="0" sz="900" spc="-5">
                <a:latin typeface="Liberation Serif"/>
                <a:cs typeface="Liberation Serif"/>
              </a:rPr>
              <a:t> </a:t>
            </a:r>
            <a:r>
              <a:rPr dirty="0" sz="900">
                <a:latin typeface="Liberation Serif"/>
                <a:cs typeface="Liberation Serif"/>
              </a:rPr>
              <a:t>point</a:t>
            </a:r>
            <a:r>
              <a:rPr dirty="0" sz="900" spc="-5">
                <a:latin typeface="Liberation Serif"/>
                <a:cs typeface="Liberation Serif"/>
              </a:rPr>
              <a:t> </a:t>
            </a:r>
            <a:r>
              <a:rPr dirty="0" sz="1050" spc="-20">
                <a:latin typeface="Arial"/>
                <a:cs typeface="Arial"/>
              </a:rPr>
              <a:t>(2,</a:t>
            </a:r>
            <a:r>
              <a:rPr dirty="0" sz="1050" spc="-125">
                <a:latin typeface="Arial"/>
                <a:cs typeface="Arial"/>
              </a:rPr>
              <a:t> </a:t>
            </a:r>
            <a:r>
              <a:rPr dirty="0" sz="1050" spc="45">
                <a:latin typeface="Arial"/>
                <a:cs typeface="Arial"/>
              </a:rPr>
              <a:t>−2)</a:t>
            </a:r>
            <a:r>
              <a:rPr dirty="0" sz="900" spc="45">
                <a:latin typeface="Liberation Serif"/>
                <a:cs typeface="Liberation Serif"/>
              </a:rPr>
              <a:t>.</a:t>
            </a:r>
            <a:r>
              <a:rPr dirty="0" sz="900">
                <a:latin typeface="Liberation Serif"/>
                <a:cs typeface="Liberation Serif"/>
              </a:rPr>
              <a:t> Graphing</a:t>
            </a:r>
            <a:r>
              <a:rPr dirty="0" sz="900" spc="-5">
                <a:latin typeface="Liberation Serif"/>
                <a:cs typeface="Liberation Serif"/>
              </a:rPr>
              <a:t> </a:t>
            </a:r>
            <a:r>
              <a:rPr dirty="0" sz="900">
                <a:latin typeface="Liberation Serif"/>
                <a:cs typeface="Liberation Serif"/>
              </a:rPr>
              <a:t>both the</a:t>
            </a:r>
            <a:r>
              <a:rPr dirty="0" sz="900" spc="-5">
                <a:latin typeface="Liberation Serif"/>
                <a:cs typeface="Liberation Serif"/>
              </a:rPr>
              <a:t> </a:t>
            </a:r>
            <a:r>
              <a:rPr dirty="0" sz="900">
                <a:latin typeface="Liberation Serif"/>
                <a:cs typeface="Liberation Serif"/>
              </a:rPr>
              <a:t>function and</a:t>
            </a:r>
            <a:r>
              <a:rPr dirty="0" sz="900" spc="-5">
                <a:latin typeface="Liberation Serif"/>
                <a:cs typeface="Liberation Serif"/>
              </a:rPr>
              <a:t> </a:t>
            </a: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line through</a:t>
            </a:r>
            <a:r>
              <a:rPr dirty="0" sz="900" spc="-10">
                <a:latin typeface="Liberation Serif"/>
                <a:cs typeface="Liberation Serif"/>
              </a:rPr>
              <a:t> </a:t>
            </a:r>
            <a:r>
              <a:rPr dirty="0" sz="1050" spc="-20">
                <a:latin typeface="Arial"/>
                <a:cs typeface="Arial"/>
              </a:rPr>
              <a:t>(2,</a:t>
            </a:r>
            <a:r>
              <a:rPr dirty="0" sz="1050" spc="-120">
                <a:latin typeface="Arial"/>
                <a:cs typeface="Arial"/>
              </a:rPr>
              <a:t> </a:t>
            </a:r>
            <a:r>
              <a:rPr dirty="0" sz="1050" spc="35">
                <a:latin typeface="Arial"/>
                <a:cs typeface="Arial"/>
              </a:rPr>
              <a:t>−2)</a:t>
            </a:r>
            <a:r>
              <a:rPr dirty="0" sz="1050" spc="15">
                <a:latin typeface="Arial"/>
                <a:cs typeface="Arial"/>
              </a:rPr>
              <a:t> </a:t>
            </a:r>
            <a:r>
              <a:rPr dirty="0" sz="900">
                <a:latin typeface="Liberation Serif"/>
                <a:cs typeface="Liberation Serif"/>
              </a:rPr>
              <a:t>with slope  </a:t>
            </a:r>
            <a:r>
              <a:rPr dirty="0" sz="900" spc="120" i="1">
                <a:latin typeface="Trebuchet MS"/>
                <a:cs typeface="Trebuchet MS"/>
              </a:rPr>
              <a:t>m</a:t>
            </a:r>
            <a:r>
              <a:rPr dirty="0" sz="900" spc="-25" i="1">
                <a:latin typeface="Trebuchet MS"/>
                <a:cs typeface="Trebuchet MS"/>
              </a:rPr>
              <a:t> </a:t>
            </a:r>
            <a:r>
              <a:rPr dirty="0" sz="1050" spc="155">
                <a:latin typeface="Arial"/>
                <a:cs typeface="Arial"/>
              </a:rPr>
              <a:t>=</a:t>
            </a:r>
            <a:r>
              <a:rPr dirty="0" sz="1050" spc="-95">
                <a:latin typeface="Arial"/>
                <a:cs typeface="Arial"/>
              </a:rPr>
              <a:t> </a:t>
            </a:r>
            <a:r>
              <a:rPr dirty="0" sz="900" spc="120" i="1">
                <a:latin typeface="Trebuchet MS"/>
                <a:cs typeface="Trebuchet MS"/>
              </a:rPr>
              <a:t>f</a:t>
            </a:r>
            <a:r>
              <a:rPr dirty="0" sz="900" spc="-145" i="1">
                <a:latin typeface="Trebuchet MS"/>
                <a:cs typeface="Trebuchet MS"/>
              </a:rPr>
              <a:t> </a:t>
            </a:r>
            <a:r>
              <a:rPr dirty="0" baseline="31746" sz="1050" spc="44">
                <a:latin typeface="Arial"/>
                <a:cs typeface="Arial"/>
              </a:rPr>
              <a:t>′</a:t>
            </a:r>
            <a:r>
              <a:rPr dirty="0" sz="1050" spc="30">
                <a:latin typeface="Arial"/>
                <a:cs typeface="Arial"/>
              </a:rPr>
              <a:t>(2)</a:t>
            </a:r>
            <a:r>
              <a:rPr dirty="0" sz="1050" spc="-80">
                <a:latin typeface="Arial"/>
                <a:cs typeface="Arial"/>
              </a:rPr>
              <a:t> </a:t>
            </a:r>
            <a:r>
              <a:rPr dirty="0" sz="1050" spc="155">
                <a:latin typeface="Arial"/>
                <a:cs typeface="Arial"/>
              </a:rPr>
              <a:t>=</a:t>
            </a:r>
            <a:r>
              <a:rPr dirty="0" sz="1050" spc="-95">
                <a:latin typeface="Arial"/>
                <a:cs typeface="Arial"/>
              </a:rPr>
              <a:t> </a:t>
            </a:r>
            <a:r>
              <a:rPr dirty="0" sz="1050" spc="20">
                <a:latin typeface="Arial"/>
                <a:cs typeface="Arial"/>
              </a:rPr>
              <a:t>−3</a:t>
            </a:r>
            <a:r>
              <a:rPr dirty="0" sz="1050" spc="80">
                <a:latin typeface="Arial"/>
                <a:cs typeface="Arial"/>
              </a:rPr>
              <a:t> </a:t>
            </a:r>
            <a:r>
              <a:rPr dirty="0" sz="900">
                <a:latin typeface="Liberation Serif"/>
                <a:cs typeface="Liberation Serif"/>
              </a:rPr>
              <a:t>,</a:t>
            </a:r>
            <a:r>
              <a:rPr dirty="0" sz="900" spc="30">
                <a:latin typeface="Liberation Serif"/>
                <a:cs typeface="Liberation Serif"/>
              </a:rPr>
              <a:t> </a:t>
            </a:r>
            <a:r>
              <a:rPr dirty="0" sz="900">
                <a:latin typeface="Liberation Serif"/>
                <a:cs typeface="Liberation Serif"/>
              </a:rPr>
              <a:t>we</a:t>
            </a:r>
            <a:r>
              <a:rPr dirty="0" sz="900" spc="25">
                <a:latin typeface="Liberation Serif"/>
                <a:cs typeface="Liberation Serif"/>
              </a:rPr>
              <a:t> </a:t>
            </a:r>
            <a:r>
              <a:rPr dirty="0" sz="900">
                <a:latin typeface="Liberation Serif"/>
                <a:cs typeface="Liberation Serif"/>
              </a:rPr>
              <a:t>indeed</a:t>
            </a:r>
            <a:r>
              <a:rPr dirty="0" sz="900" spc="30">
                <a:latin typeface="Liberation Serif"/>
                <a:cs typeface="Liberation Serif"/>
              </a:rPr>
              <a:t> </a:t>
            </a:r>
            <a:r>
              <a:rPr dirty="0" sz="900">
                <a:latin typeface="Liberation Serif"/>
                <a:cs typeface="Liberation Serif"/>
              </a:rPr>
              <a:t>see</a:t>
            </a:r>
            <a:r>
              <a:rPr dirty="0" sz="900" spc="25">
                <a:latin typeface="Liberation Serif"/>
                <a:cs typeface="Liberation Serif"/>
              </a:rPr>
              <a:t> </a:t>
            </a:r>
            <a:r>
              <a:rPr dirty="0" sz="900">
                <a:latin typeface="Liberation Serif"/>
                <a:cs typeface="Liberation Serif"/>
              </a:rPr>
              <a:t>that</a:t>
            </a:r>
            <a:r>
              <a:rPr dirty="0" sz="900" spc="25">
                <a:latin typeface="Liberation Serif"/>
                <a:cs typeface="Liberation Serif"/>
              </a:rPr>
              <a:t> </a:t>
            </a:r>
            <a:r>
              <a:rPr dirty="0" sz="900">
                <a:latin typeface="Liberation Serif"/>
                <a:cs typeface="Liberation Serif"/>
              </a:rPr>
              <a:t>by</a:t>
            </a:r>
            <a:r>
              <a:rPr dirty="0" sz="900" spc="30">
                <a:latin typeface="Liberation Serif"/>
                <a:cs typeface="Liberation Serif"/>
              </a:rPr>
              <a:t> </a:t>
            </a:r>
            <a:r>
              <a:rPr dirty="0" sz="900">
                <a:latin typeface="Liberation Serif"/>
                <a:cs typeface="Liberation Serif"/>
              </a:rPr>
              <a:t>calculating</a:t>
            </a:r>
            <a:r>
              <a:rPr dirty="0" sz="900" spc="25">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derivative,</a:t>
            </a:r>
            <a:r>
              <a:rPr dirty="0" sz="900" spc="25">
                <a:latin typeface="Liberation Serif"/>
                <a:cs typeface="Liberation Serif"/>
              </a:rPr>
              <a:t> </a:t>
            </a:r>
            <a:r>
              <a:rPr dirty="0" sz="900">
                <a:latin typeface="Liberation Serif"/>
                <a:cs typeface="Liberation Serif"/>
              </a:rPr>
              <a:t>we</a:t>
            </a:r>
            <a:r>
              <a:rPr dirty="0" sz="900" spc="30">
                <a:latin typeface="Liberation Serif"/>
                <a:cs typeface="Liberation Serif"/>
              </a:rPr>
              <a:t> </a:t>
            </a:r>
            <a:r>
              <a:rPr dirty="0" sz="900">
                <a:latin typeface="Liberation Serif"/>
                <a:cs typeface="Liberation Serif"/>
              </a:rPr>
              <a:t>have</a:t>
            </a:r>
            <a:r>
              <a:rPr dirty="0" sz="900" spc="25">
                <a:latin typeface="Liberation Serif"/>
                <a:cs typeface="Liberation Serif"/>
              </a:rPr>
              <a:t> </a:t>
            </a:r>
            <a:r>
              <a:rPr dirty="0" sz="900">
                <a:latin typeface="Liberation Serif"/>
                <a:cs typeface="Liberation Serif"/>
              </a:rPr>
              <a:t>found</a:t>
            </a:r>
            <a:r>
              <a:rPr dirty="0" sz="900" spc="25">
                <a:latin typeface="Liberation Serif"/>
                <a:cs typeface="Liberation Serif"/>
              </a:rPr>
              <a:t> </a:t>
            </a:r>
            <a:r>
              <a:rPr dirty="0" sz="900">
                <a:latin typeface="Liberation Serif"/>
                <a:cs typeface="Liberation Serif"/>
              </a:rPr>
              <a:t>the</a:t>
            </a:r>
            <a:r>
              <a:rPr dirty="0" sz="900" spc="30">
                <a:latin typeface="Liberation Serif"/>
                <a:cs typeface="Liberation Serif"/>
              </a:rPr>
              <a:t> </a:t>
            </a:r>
            <a:r>
              <a:rPr dirty="0" sz="900">
                <a:latin typeface="Liberation Serif"/>
                <a:cs typeface="Liberation Serif"/>
              </a:rPr>
              <a:t>slope</a:t>
            </a:r>
            <a:r>
              <a:rPr dirty="0" sz="900" spc="25">
                <a:latin typeface="Liberation Serif"/>
                <a:cs typeface="Liberation Serif"/>
              </a:rPr>
              <a:t> </a:t>
            </a:r>
            <a:r>
              <a:rPr dirty="0" sz="900">
                <a:latin typeface="Liberation Serif"/>
                <a:cs typeface="Liberation Serif"/>
              </a:rPr>
              <a:t>of</a:t>
            </a:r>
            <a:r>
              <a:rPr dirty="0" sz="900" spc="30">
                <a:latin typeface="Liberation Serif"/>
                <a:cs typeface="Liberation Serif"/>
              </a:rPr>
              <a:t> </a:t>
            </a:r>
            <a:r>
              <a:rPr dirty="0" sz="900">
                <a:latin typeface="Liberation Serif"/>
                <a:cs typeface="Liberation Serif"/>
              </a:rPr>
              <a:t>the</a:t>
            </a:r>
            <a:r>
              <a:rPr dirty="0" sz="900" spc="25">
                <a:latin typeface="Liberation Serif"/>
                <a:cs typeface="Liberation Serif"/>
              </a:rPr>
              <a:t> </a:t>
            </a:r>
            <a:r>
              <a:rPr dirty="0" sz="900">
                <a:latin typeface="Liberation Serif"/>
                <a:cs typeface="Liberation Serif"/>
              </a:rPr>
              <a:t>tangent</a:t>
            </a:r>
            <a:r>
              <a:rPr dirty="0" sz="900" spc="25">
                <a:latin typeface="Liberation Serif"/>
                <a:cs typeface="Liberation Serif"/>
              </a:rPr>
              <a:t> </a:t>
            </a:r>
            <a:r>
              <a:rPr dirty="0" sz="900">
                <a:latin typeface="Liberation Serif"/>
                <a:cs typeface="Liberation Serif"/>
              </a:rPr>
              <a:t>line</a:t>
            </a:r>
            <a:r>
              <a:rPr dirty="0" sz="900" spc="30">
                <a:latin typeface="Liberation Serif"/>
                <a:cs typeface="Liberation Serif"/>
              </a:rPr>
              <a:t> </a:t>
            </a:r>
            <a:r>
              <a:rPr dirty="0" sz="900">
                <a:latin typeface="Liberation Serif"/>
                <a:cs typeface="Liberation Serif"/>
              </a:rPr>
              <a:t>at</a:t>
            </a:r>
            <a:r>
              <a:rPr dirty="0" sz="900" spc="25">
                <a:latin typeface="Liberation Serif"/>
                <a:cs typeface="Liberation Serif"/>
              </a:rPr>
              <a:t> </a:t>
            </a:r>
            <a:r>
              <a:rPr dirty="0" sz="900">
                <a:latin typeface="Liberation Serif"/>
                <a:cs typeface="Liberation Serif"/>
              </a:rPr>
              <a:t>this</a:t>
            </a:r>
            <a:r>
              <a:rPr dirty="0" sz="900" spc="30">
                <a:latin typeface="Liberation Serif"/>
                <a:cs typeface="Liberation Serif"/>
              </a:rPr>
              <a:t> </a:t>
            </a:r>
            <a:r>
              <a:rPr dirty="0" sz="900">
                <a:latin typeface="Liberation Serif"/>
                <a:cs typeface="Liberation Serif"/>
              </a:rPr>
              <a:t>point,  as shown in Figure</a:t>
            </a:r>
            <a:r>
              <a:rPr dirty="0" sz="900" spc="-5">
                <a:latin typeface="Liberation Serif"/>
                <a:cs typeface="Liberation Serif"/>
              </a:rPr>
              <a:t> </a:t>
            </a:r>
            <a:r>
              <a:rPr dirty="0" sz="900">
                <a:latin typeface="Liberation Serif"/>
                <a:cs typeface="Liberation Serif"/>
              </a:rPr>
              <a:t>1.3.</a:t>
            </a:r>
            <a:endParaRPr sz="900">
              <a:latin typeface="Liberation Serif"/>
              <a:cs typeface="Liberation Serif"/>
            </a:endParaRPr>
          </a:p>
          <a:p>
            <a:pPr marL="12700">
              <a:lnSpc>
                <a:spcPct val="100000"/>
              </a:lnSpc>
              <a:spcBef>
                <a:spcPts val="735"/>
              </a:spcBef>
            </a:pPr>
            <a:r>
              <a:rPr dirty="0" sz="900">
                <a:latin typeface="Liberation Serif"/>
                <a:cs typeface="Liberation Serif"/>
              </a:rPr>
              <a:t>The following activities will help you explore a variety of key ideas related to</a:t>
            </a:r>
            <a:r>
              <a:rPr dirty="0" sz="900" spc="-20">
                <a:latin typeface="Liberation Serif"/>
                <a:cs typeface="Liberation Serif"/>
              </a:rPr>
              <a:t> </a:t>
            </a:r>
            <a:r>
              <a:rPr dirty="0" sz="900">
                <a:latin typeface="Liberation Serif"/>
                <a:cs typeface="Liberation Serif"/>
              </a:rPr>
              <a:t>derivatives.</a:t>
            </a:r>
            <a:endParaRPr sz="900">
              <a:latin typeface="Liberation Serif"/>
              <a:cs typeface="Liberation Serif"/>
            </a:endParaRPr>
          </a:p>
          <a:p>
            <a:pPr algn="just" marL="88900">
              <a:lnSpc>
                <a:spcPct val="100000"/>
              </a:lnSpc>
              <a:spcBef>
                <a:spcPts val="445"/>
              </a:spcBef>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250" spc="-65">
                <a:solidFill>
                  <a:srgbClr val="2E4E4E"/>
                </a:solidFill>
                <a:latin typeface="Arial"/>
                <a:cs typeface="Arial"/>
              </a:rPr>
              <a:t>2.7.2</a:t>
            </a:r>
            <a:r>
              <a:rPr dirty="0" sz="1050" spc="-65">
                <a:solidFill>
                  <a:srgbClr val="2E4E4E"/>
                </a:solidFill>
                <a:latin typeface="Liberation Sans"/>
                <a:cs typeface="Liberation Sans"/>
              </a:rPr>
              <a:t>:</a:t>
            </a:r>
            <a:endParaRPr sz="1050">
              <a:latin typeface="Liberation Sans"/>
              <a:cs typeface="Liberation Sans"/>
            </a:endParaRPr>
          </a:p>
          <a:p>
            <a:pPr algn="just" marL="88900">
              <a:lnSpc>
                <a:spcPct val="100000"/>
              </a:lnSpc>
              <a:spcBef>
                <a:spcPts val="355"/>
              </a:spcBef>
            </a:pPr>
            <a:r>
              <a:rPr dirty="0" sz="900">
                <a:latin typeface="Liberation Serif"/>
                <a:cs typeface="Liberation Serif"/>
              </a:rPr>
              <a:t>Consider</a:t>
            </a:r>
            <a:r>
              <a:rPr dirty="0" sz="900" spc="-5">
                <a:latin typeface="Liberation Serif"/>
                <a:cs typeface="Liberation Serif"/>
              </a:rPr>
              <a:t> </a:t>
            </a:r>
            <a:r>
              <a:rPr dirty="0" sz="900">
                <a:latin typeface="Liberation Serif"/>
                <a:cs typeface="Liberation Serif"/>
              </a:rPr>
              <a:t>the function</a:t>
            </a:r>
            <a:r>
              <a:rPr dirty="0" sz="900" spc="-5">
                <a:latin typeface="Liberation Serif"/>
                <a:cs typeface="Liberation Serif"/>
              </a:rPr>
              <a:t> </a:t>
            </a:r>
            <a:r>
              <a:rPr dirty="0" sz="900" spc="120" i="1">
                <a:latin typeface="Trebuchet MS"/>
                <a:cs typeface="Trebuchet MS"/>
              </a:rPr>
              <a:t>f</a:t>
            </a:r>
            <a:r>
              <a:rPr dirty="0" sz="900" spc="35" i="1">
                <a:latin typeface="Trebuchet MS"/>
                <a:cs typeface="Trebuchet MS"/>
              </a:rPr>
              <a:t> </a:t>
            </a:r>
            <a:r>
              <a:rPr dirty="0" sz="900">
                <a:latin typeface="Liberation Serif"/>
                <a:cs typeface="Liberation Serif"/>
              </a:rPr>
              <a:t>whose formula is</a:t>
            </a:r>
            <a:r>
              <a:rPr dirty="0" sz="900" spc="-5">
                <a:latin typeface="Liberation Serif"/>
                <a:cs typeface="Liberation Serif"/>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spc="-85">
                <a:latin typeface="Arial"/>
                <a:cs typeface="Arial"/>
              </a:rPr>
              <a:t> </a:t>
            </a:r>
            <a:r>
              <a:rPr dirty="0" sz="1050" spc="155">
                <a:latin typeface="Arial"/>
                <a:cs typeface="Arial"/>
              </a:rPr>
              <a:t>=</a:t>
            </a:r>
            <a:r>
              <a:rPr dirty="0" sz="1050" spc="-90">
                <a:latin typeface="Arial"/>
                <a:cs typeface="Arial"/>
              </a:rPr>
              <a:t> 3</a:t>
            </a:r>
            <a:r>
              <a:rPr dirty="0" sz="1050" spc="-114">
                <a:latin typeface="Arial"/>
                <a:cs typeface="Arial"/>
              </a:rPr>
              <a:t> </a:t>
            </a:r>
            <a:r>
              <a:rPr dirty="0" sz="1050" spc="155">
                <a:latin typeface="Arial"/>
                <a:cs typeface="Arial"/>
              </a:rPr>
              <a:t>−</a:t>
            </a:r>
            <a:r>
              <a:rPr dirty="0" sz="1050" spc="-165">
                <a:latin typeface="Arial"/>
                <a:cs typeface="Arial"/>
              </a:rPr>
              <a:t> </a:t>
            </a:r>
            <a:r>
              <a:rPr dirty="0" sz="1050" spc="25">
                <a:latin typeface="Arial"/>
                <a:cs typeface="Arial"/>
              </a:rPr>
              <a:t>2</a:t>
            </a:r>
            <a:r>
              <a:rPr dirty="0" sz="900" spc="25" i="1">
                <a:latin typeface="Trebuchet MS"/>
                <a:cs typeface="Trebuchet MS"/>
              </a:rPr>
              <a:t>x</a:t>
            </a:r>
            <a:r>
              <a:rPr dirty="0" sz="900" spc="100" i="1">
                <a:latin typeface="Trebuchet MS"/>
                <a:cs typeface="Trebuchet MS"/>
              </a:rPr>
              <a:t> </a:t>
            </a:r>
            <a:r>
              <a:rPr dirty="0" sz="900">
                <a:latin typeface="Liberation Serif"/>
                <a:cs typeface="Liberation Serif"/>
              </a:rPr>
              <a:t>.</a:t>
            </a:r>
            <a:endParaRPr sz="900">
              <a:latin typeface="Liberation Serif"/>
              <a:cs typeface="Liberation Serif"/>
            </a:endParaRPr>
          </a:p>
          <a:p>
            <a:pPr marL="534670" indent="-106680">
              <a:lnSpc>
                <a:spcPts val="1065"/>
              </a:lnSpc>
              <a:spcBef>
                <a:spcPts val="390"/>
              </a:spcBef>
              <a:buAutoNum type="alphaLcPeriod"/>
              <a:tabLst>
                <a:tab pos="535305" algn="l"/>
              </a:tabLst>
            </a:pPr>
            <a:r>
              <a:rPr dirty="0" sz="900">
                <a:latin typeface="Liberation Serif"/>
                <a:cs typeface="Liberation Serif"/>
              </a:rPr>
              <a:t>What familiar type of function is </a:t>
            </a:r>
            <a:r>
              <a:rPr dirty="0" sz="900" spc="100" i="1">
                <a:latin typeface="Trebuchet MS"/>
                <a:cs typeface="Trebuchet MS"/>
              </a:rPr>
              <a:t>f</a:t>
            </a:r>
            <a:r>
              <a:rPr dirty="0" sz="900" spc="100">
                <a:latin typeface="Liberation Serif"/>
                <a:cs typeface="Liberation Serif"/>
              </a:rPr>
              <a:t>? </a:t>
            </a:r>
            <a:r>
              <a:rPr dirty="0" sz="900">
                <a:latin typeface="Liberation Serif"/>
                <a:cs typeface="Liberation Serif"/>
              </a:rPr>
              <a:t>What can you say about the slope of </a:t>
            </a:r>
            <a:r>
              <a:rPr dirty="0" sz="900" spc="120" i="1">
                <a:latin typeface="Trebuchet MS"/>
                <a:cs typeface="Trebuchet MS"/>
              </a:rPr>
              <a:t>f</a:t>
            </a:r>
            <a:r>
              <a:rPr dirty="0" sz="900" spc="-114" i="1">
                <a:latin typeface="Trebuchet MS"/>
                <a:cs typeface="Trebuchet MS"/>
              </a:rPr>
              <a:t> </a:t>
            </a:r>
            <a:r>
              <a:rPr dirty="0" sz="900">
                <a:latin typeface="Liberation Serif"/>
                <a:cs typeface="Liberation Serif"/>
              </a:rPr>
              <a:t>at every value of </a:t>
            </a:r>
            <a:r>
              <a:rPr dirty="0" sz="900" spc="55" i="1">
                <a:latin typeface="Trebuchet MS"/>
                <a:cs typeface="Trebuchet MS"/>
              </a:rPr>
              <a:t>x</a:t>
            </a:r>
            <a:r>
              <a:rPr dirty="0" sz="900" spc="55">
                <a:latin typeface="Liberation Serif"/>
                <a:cs typeface="Liberation Serif"/>
              </a:rPr>
              <a:t>?</a:t>
            </a:r>
            <a:endParaRPr sz="900">
              <a:latin typeface="Liberation Serif"/>
              <a:cs typeface="Liberation Serif"/>
            </a:endParaRPr>
          </a:p>
          <a:p>
            <a:pPr marL="534670" marR="11430" indent="-116205">
              <a:lnSpc>
                <a:spcPts val="1200"/>
              </a:lnSpc>
              <a:spcBef>
                <a:spcPts val="75"/>
              </a:spcBef>
              <a:buAutoNum type="alphaLcPeriod"/>
              <a:tabLst>
                <a:tab pos="535305" algn="l"/>
              </a:tabLst>
            </a:pPr>
            <a:r>
              <a:rPr dirty="0" sz="900">
                <a:latin typeface="Liberation Serif"/>
                <a:cs typeface="Liberation Serif"/>
              </a:rPr>
              <a:t>Compute</a:t>
            </a:r>
            <a:r>
              <a:rPr dirty="0" sz="900" spc="15">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average</a:t>
            </a:r>
            <a:r>
              <a:rPr dirty="0" sz="900" spc="20">
                <a:latin typeface="Liberation Serif"/>
                <a:cs typeface="Liberation Serif"/>
              </a:rPr>
              <a:t> </a:t>
            </a:r>
            <a:r>
              <a:rPr dirty="0" sz="900">
                <a:latin typeface="Liberation Serif"/>
                <a:cs typeface="Liberation Serif"/>
              </a:rPr>
              <a:t>rate</a:t>
            </a:r>
            <a:r>
              <a:rPr dirty="0" sz="900" spc="15">
                <a:latin typeface="Liberation Serif"/>
                <a:cs typeface="Liberation Serif"/>
              </a:rPr>
              <a:t> </a:t>
            </a:r>
            <a:r>
              <a:rPr dirty="0" sz="900">
                <a:latin typeface="Liberation Serif"/>
                <a:cs typeface="Liberation Serif"/>
              </a:rPr>
              <a:t>of</a:t>
            </a:r>
            <a:r>
              <a:rPr dirty="0" sz="900" spc="20">
                <a:latin typeface="Liberation Serif"/>
                <a:cs typeface="Liberation Serif"/>
              </a:rPr>
              <a:t> </a:t>
            </a:r>
            <a:r>
              <a:rPr dirty="0" sz="900">
                <a:latin typeface="Liberation Serif"/>
                <a:cs typeface="Liberation Serif"/>
              </a:rPr>
              <a:t>change</a:t>
            </a:r>
            <a:r>
              <a:rPr dirty="0" sz="900" spc="15">
                <a:latin typeface="Liberation Serif"/>
                <a:cs typeface="Liberation Serif"/>
              </a:rPr>
              <a:t> </a:t>
            </a:r>
            <a:r>
              <a:rPr dirty="0" sz="900">
                <a:latin typeface="Liberation Serif"/>
                <a:cs typeface="Liberation Serif"/>
              </a:rPr>
              <a:t>of</a:t>
            </a:r>
            <a:r>
              <a:rPr dirty="0" sz="900" spc="20">
                <a:latin typeface="Liberation Serif"/>
                <a:cs typeface="Liberation Serif"/>
              </a:rPr>
              <a:t> </a:t>
            </a:r>
            <a:r>
              <a:rPr dirty="0" sz="900" spc="120" i="1">
                <a:latin typeface="Trebuchet MS"/>
                <a:cs typeface="Trebuchet MS"/>
              </a:rPr>
              <a:t>f</a:t>
            </a:r>
            <a:r>
              <a:rPr dirty="0" sz="900" spc="50" i="1">
                <a:latin typeface="Trebuchet MS"/>
                <a:cs typeface="Trebuchet MS"/>
              </a:rPr>
              <a:t> </a:t>
            </a:r>
            <a:r>
              <a:rPr dirty="0" sz="900">
                <a:latin typeface="Liberation Serif"/>
                <a:cs typeface="Liberation Serif"/>
              </a:rPr>
              <a:t>on</a:t>
            </a:r>
            <a:r>
              <a:rPr dirty="0" sz="900" spc="10">
                <a:latin typeface="Liberation Serif"/>
                <a:cs typeface="Liberation Serif"/>
              </a:rPr>
              <a:t> </a:t>
            </a:r>
            <a:r>
              <a:rPr dirty="0" sz="900">
                <a:latin typeface="Liberation Serif"/>
                <a:cs typeface="Liberation Serif"/>
              </a:rPr>
              <a:t>the</a:t>
            </a:r>
            <a:r>
              <a:rPr dirty="0" sz="900" spc="15">
                <a:latin typeface="Liberation Serif"/>
                <a:cs typeface="Liberation Serif"/>
              </a:rPr>
              <a:t> </a:t>
            </a:r>
            <a:r>
              <a:rPr dirty="0" sz="900">
                <a:latin typeface="Liberation Serif"/>
                <a:cs typeface="Liberation Serif"/>
              </a:rPr>
              <a:t>intervals</a:t>
            </a:r>
            <a:r>
              <a:rPr dirty="0" sz="900" spc="10">
                <a:latin typeface="Liberation Serif"/>
                <a:cs typeface="Liberation Serif"/>
              </a:rPr>
              <a:t> </a:t>
            </a:r>
            <a:r>
              <a:rPr dirty="0" sz="1050" spc="-25">
                <a:latin typeface="Arial"/>
                <a:cs typeface="Arial"/>
              </a:rPr>
              <a:t>[1,</a:t>
            </a:r>
            <a:r>
              <a:rPr dirty="0" sz="1050" spc="-120">
                <a:latin typeface="Arial"/>
                <a:cs typeface="Arial"/>
              </a:rPr>
              <a:t> </a:t>
            </a:r>
            <a:r>
              <a:rPr dirty="0" sz="1050" spc="-25">
                <a:latin typeface="Arial"/>
                <a:cs typeface="Arial"/>
              </a:rPr>
              <a:t>4],</a:t>
            </a:r>
            <a:r>
              <a:rPr dirty="0" sz="1050" spc="-120">
                <a:latin typeface="Arial"/>
                <a:cs typeface="Arial"/>
              </a:rPr>
              <a:t> </a:t>
            </a:r>
            <a:r>
              <a:rPr dirty="0" sz="1050" spc="-25">
                <a:latin typeface="Arial"/>
                <a:cs typeface="Arial"/>
              </a:rPr>
              <a:t>[3,</a:t>
            </a:r>
            <a:r>
              <a:rPr dirty="0" sz="1050" spc="-125">
                <a:latin typeface="Arial"/>
                <a:cs typeface="Arial"/>
              </a:rPr>
              <a:t> </a:t>
            </a:r>
            <a:r>
              <a:rPr dirty="0" sz="1050" spc="-55">
                <a:latin typeface="Arial"/>
                <a:cs typeface="Arial"/>
              </a:rPr>
              <a:t>7]</a:t>
            </a:r>
            <a:r>
              <a:rPr dirty="0" sz="900" spc="-55">
                <a:latin typeface="Liberation Serif"/>
                <a:cs typeface="Liberation Serif"/>
              </a:rPr>
              <a:t>,</a:t>
            </a:r>
            <a:r>
              <a:rPr dirty="0" sz="900" spc="35">
                <a:latin typeface="Liberation Serif"/>
                <a:cs typeface="Liberation Serif"/>
              </a:rPr>
              <a:t> </a:t>
            </a:r>
            <a:r>
              <a:rPr dirty="0" sz="900">
                <a:latin typeface="Liberation Serif"/>
                <a:cs typeface="Liberation Serif"/>
              </a:rPr>
              <a:t>and</a:t>
            </a:r>
            <a:r>
              <a:rPr dirty="0" sz="900" spc="30">
                <a:latin typeface="Liberation Serif"/>
                <a:cs typeface="Liberation Serif"/>
              </a:rPr>
              <a:t> </a:t>
            </a:r>
            <a:r>
              <a:rPr dirty="0" sz="1050" spc="-25">
                <a:latin typeface="Arial"/>
                <a:cs typeface="Arial"/>
              </a:rPr>
              <a:t>[5,</a:t>
            </a:r>
            <a:r>
              <a:rPr dirty="0" sz="1050" spc="-120">
                <a:latin typeface="Arial"/>
                <a:cs typeface="Arial"/>
              </a:rPr>
              <a:t> </a:t>
            </a:r>
            <a:r>
              <a:rPr dirty="0" sz="1050" spc="-90">
                <a:latin typeface="Arial"/>
                <a:cs typeface="Arial"/>
              </a:rPr>
              <a:t>5</a:t>
            </a:r>
            <a:r>
              <a:rPr dirty="0" sz="1050" spc="-120">
                <a:latin typeface="Arial"/>
                <a:cs typeface="Arial"/>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145">
                <a:latin typeface="Arial"/>
                <a:cs typeface="Arial"/>
              </a:rPr>
              <a:t> </a:t>
            </a:r>
            <a:r>
              <a:rPr dirty="0" sz="900">
                <a:latin typeface="Liberation Serif"/>
                <a:cs typeface="Liberation Serif"/>
              </a:rPr>
              <a:t>;</a:t>
            </a:r>
            <a:r>
              <a:rPr dirty="0" sz="900" spc="25">
                <a:latin typeface="Liberation Serif"/>
                <a:cs typeface="Liberation Serif"/>
              </a:rPr>
              <a:t> </a:t>
            </a:r>
            <a:r>
              <a:rPr dirty="0" sz="900">
                <a:latin typeface="Liberation Serif"/>
                <a:cs typeface="Liberation Serif"/>
              </a:rPr>
              <a:t>simplify</a:t>
            </a:r>
            <a:r>
              <a:rPr dirty="0" sz="900" spc="25">
                <a:latin typeface="Liberation Serif"/>
                <a:cs typeface="Liberation Serif"/>
              </a:rPr>
              <a:t> </a:t>
            </a:r>
            <a:r>
              <a:rPr dirty="0" sz="900">
                <a:latin typeface="Liberation Serif"/>
                <a:cs typeface="Liberation Serif"/>
              </a:rPr>
              <a:t>each</a:t>
            </a:r>
            <a:r>
              <a:rPr dirty="0" sz="900" spc="30">
                <a:latin typeface="Liberation Serif"/>
                <a:cs typeface="Liberation Serif"/>
              </a:rPr>
              <a:t> </a:t>
            </a:r>
            <a:r>
              <a:rPr dirty="0" sz="900">
                <a:latin typeface="Liberation Serif"/>
                <a:cs typeface="Liberation Serif"/>
              </a:rPr>
              <a:t>result</a:t>
            </a:r>
            <a:r>
              <a:rPr dirty="0" sz="900" spc="25">
                <a:latin typeface="Liberation Serif"/>
                <a:cs typeface="Liberation Serif"/>
              </a:rPr>
              <a:t> </a:t>
            </a:r>
            <a:r>
              <a:rPr dirty="0" sz="900">
                <a:latin typeface="Liberation Serif"/>
                <a:cs typeface="Liberation Serif"/>
              </a:rPr>
              <a:t>as</a:t>
            </a:r>
            <a:r>
              <a:rPr dirty="0" sz="900" spc="30">
                <a:latin typeface="Liberation Serif"/>
                <a:cs typeface="Liberation Serif"/>
              </a:rPr>
              <a:t> </a:t>
            </a:r>
            <a:r>
              <a:rPr dirty="0" sz="900">
                <a:latin typeface="Liberation Serif"/>
                <a:cs typeface="Liberation Serif"/>
              </a:rPr>
              <a:t>much  as possible. What do you notice about these</a:t>
            </a:r>
            <a:r>
              <a:rPr dirty="0" sz="900" spc="-10">
                <a:latin typeface="Liberation Serif"/>
                <a:cs typeface="Liberation Serif"/>
              </a:rPr>
              <a:t> </a:t>
            </a:r>
            <a:r>
              <a:rPr dirty="0" sz="900">
                <a:latin typeface="Liberation Serif"/>
                <a:cs typeface="Liberation Serif"/>
              </a:rPr>
              <a:t>quantities?</a:t>
            </a:r>
            <a:endParaRPr sz="900">
              <a:latin typeface="Liberation Serif"/>
              <a:cs typeface="Liberation Serif"/>
            </a:endParaRPr>
          </a:p>
          <a:p>
            <a:pPr marL="534670" marR="11430" indent="-106680">
              <a:lnSpc>
                <a:spcPts val="1200"/>
              </a:lnSpc>
              <a:buAutoNum type="alphaLcPeriod"/>
              <a:tabLst>
                <a:tab pos="535305" algn="l"/>
              </a:tabLst>
            </a:pPr>
            <a:r>
              <a:rPr dirty="0" sz="900">
                <a:latin typeface="Liberation Serif"/>
                <a:cs typeface="Liberation Serif"/>
              </a:rPr>
              <a:t>Use the limit definition of the derivative to compute the exact instantaneous rate of change of </a:t>
            </a:r>
            <a:r>
              <a:rPr dirty="0" sz="900" spc="120" i="1">
                <a:latin typeface="Trebuchet MS"/>
                <a:cs typeface="Trebuchet MS"/>
              </a:rPr>
              <a:t>f </a:t>
            </a:r>
            <a:r>
              <a:rPr dirty="0" sz="900">
                <a:latin typeface="Liberation Serif"/>
                <a:cs typeface="Liberation Serif"/>
              </a:rPr>
              <a:t>with respect to </a:t>
            </a:r>
            <a:r>
              <a:rPr dirty="0" sz="900" spc="114" i="1">
                <a:latin typeface="Trebuchet MS"/>
                <a:cs typeface="Trebuchet MS"/>
              </a:rPr>
              <a:t>x </a:t>
            </a:r>
            <a:r>
              <a:rPr dirty="0" sz="900">
                <a:latin typeface="Liberation Serif"/>
                <a:cs typeface="Liberation Serif"/>
              </a:rPr>
              <a:t>at  the</a:t>
            </a:r>
            <a:r>
              <a:rPr dirty="0" sz="900" spc="-5">
                <a:latin typeface="Liberation Serif"/>
                <a:cs typeface="Liberation Serif"/>
              </a:rPr>
              <a:t> </a:t>
            </a:r>
            <a:r>
              <a:rPr dirty="0" sz="900">
                <a:latin typeface="Liberation Serif"/>
                <a:cs typeface="Liberation Serif"/>
              </a:rPr>
              <a:t>value</a:t>
            </a:r>
            <a:r>
              <a:rPr dirty="0" sz="900" spc="-10">
                <a:latin typeface="Liberation Serif"/>
                <a:cs typeface="Liberation Serif"/>
              </a:rPr>
              <a:t> </a:t>
            </a:r>
            <a:r>
              <a:rPr dirty="0" sz="900" spc="50" i="1">
                <a:latin typeface="Trebuchet MS"/>
                <a:cs typeface="Trebuchet MS"/>
              </a:rPr>
              <a:t>a</a:t>
            </a:r>
            <a:r>
              <a:rPr dirty="0" sz="900" spc="-45" i="1">
                <a:latin typeface="Trebuchet MS"/>
                <a:cs typeface="Trebuchet MS"/>
              </a:rPr>
              <a:t> </a:t>
            </a:r>
            <a:r>
              <a:rPr dirty="0" sz="1050" spc="155">
                <a:latin typeface="Arial"/>
                <a:cs typeface="Arial"/>
              </a:rPr>
              <a:t>=</a:t>
            </a:r>
            <a:r>
              <a:rPr dirty="0" sz="1050" spc="-90">
                <a:latin typeface="Arial"/>
                <a:cs typeface="Arial"/>
              </a:rPr>
              <a:t> 1</a:t>
            </a:r>
            <a:r>
              <a:rPr dirty="0" sz="1050" spc="-140">
                <a:latin typeface="Arial"/>
                <a:cs typeface="Arial"/>
              </a:rPr>
              <a:t> </a:t>
            </a:r>
            <a:r>
              <a:rPr dirty="0" sz="900">
                <a:latin typeface="Liberation Serif"/>
                <a:cs typeface="Liberation Serif"/>
              </a:rPr>
              <a:t>. That</a:t>
            </a:r>
            <a:r>
              <a:rPr dirty="0" sz="900" spc="-5">
                <a:latin typeface="Liberation Serif"/>
                <a:cs typeface="Liberation Serif"/>
              </a:rPr>
              <a:t> </a:t>
            </a:r>
            <a:r>
              <a:rPr dirty="0" sz="900">
                <a:latin typeface="Liberation Serif"/>
                <a:cs typeface="Liberation Serif"/>
              </a:rPr>
              <a:t>is, compute</a:t>
            </a:r>
            <a:r>
              <a:rPr dirty="0" sz="900" spc="-10">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44">
                <a:latin typeface="Arial"/>
                <a:cs typeface="Arial"/>
              </a:rPr>
              <a:t>′</a:t>
            </a:r>
            <a:r>
              <a:rPr dirty="0" sz="1050" spc="30">
                <a:latin typeface="Arial"/>
                <a:cs typeface="Arial"/>
              </a:rPr>
              <a:t>(1)</a:t>
            </a:r>
            <a:r>
              <a:rPr dirty="0" sz="1050" spc="-65">
                <a:latin typeface="Arial"/>
                <a:cs typeface="Arial"/>
              </a:rPr>
              <a:t> </a:t>
            </a:r>
            <a:r>
              <a:rPr dirty="0" sz="900">
                <a:latin typeface="Liberation Serif"/>
                <a:cs typeface="Liberation Serif"/>
              </a:rPr>
              <a:t>using the</a:t>
            </a:r>
            <a:r>
              <a:rPr dirty="0" sz="900" spc="-5">
                <a:latin typeface="Liberation Serif"/>
                <a:cs typeface="Liberation Serif"/>
              </a:rPr>
              <a:t> </a:t>
            </a:r>
            <a:r>
              <a:rPr dirty="0" sz="900">
                <a:latin typeface="Liberation Serif"/>
                <a:cs typeface="Liberation Serif"/>
              </a:rPr>
              <a:t>limit definition.</a:t>
            </a:r>
            <a:r>
              <a:rPr dirty="0" sz="900" spc="-5">
                <a:latin typeface="Liberation Serif"/>
                <a:cs typeface="Liberation Serif"/>
              </a:rPr>
              <a:t> </a:t>
            </a:r>
            <a:r>
              <a:rPr dirty="0" sz="900">
                <a:latin typeface="Liberation Serif"/>
                <a:cs typeface="Liberation Serif"/>
              </a:rPr>
              <a:t>Show your</a:t>
            </a:r>
            <a:r>
              <a:rPr dirty="0" sz="900" spc="-5">
                <a:latin typeface="Liberation Serif"/>
                <a:cs typeface="Liberation Serif"/>
              </a:rPr>
              <a:t> </a:t>
            </a:r>
            <a:r>
              <a:rPr dirty="0" sz="900">
                <a:latin typeface="Liberation Serif"/>
                <a:cs typeface="Liberation Serif"/>
              </a:rPr>
              <a:t>work. Is</a:t>
            </a:r>
            <a:r>
              <a:rPr dirty="0" sz="900" spc="-5">
                <a:latin typeface="Liberation Serif"/>
                <a:cs typeface="Liberation Serif"/>
              </a:rPr>
              <a:t> </a:t>
            </a:r>
            <a:r>
              <a:rPr dirty="0" sz="900">
                <a:latin typeface="Liberation Serif"/>
                <a:cs typeface="Liberation Serif"/>
              </a:rPr>
              <a:t>your result</a:t>
            </a:r>
            <a:r>
              <a:rPr dirty="0" sz="900" spc="-5">
                <a:latin typeface="Liberation Serif"/>
                <a:cs typeface="Liberation Serif"/>
              </a:rPr>
              <a:t> </a:t>
            </a:r>
            <a:r>
              <a:rPr dirty="0" sz="900">
                <a:latin typeface="Liberation Serif"/>
                <a:cs typeface="Liberation Serif"/>
              </a:rPr>
              <a:t>surprising?</a:t>
            </a:r>
            <a:endParaRPr sz="900">
              <a:latin typeface="Liberation Serif"/>
              <a:cs typeface="Liberation Serif"/>
            </a:endParaRPr>
          </a:p>
          <a:p>
            <a:pPr marL="534670" indent="-116205">
              <a:lnSpc>
                <a:spcPts val="1170"/>
              </a:lnSpc>
              <a:buAutoNum type="alphaLcPeriod"/>
              <a:tabLst>
                <a:tab pos="535305" algn="l"/>
              </a:tabLst>
            </a:pPr>
            <a:r>
              <a:rPr dirty="0" sz="900" spc="-10">
                <a:latin typeface="Liberation Serif"/>
                <a:cs typeface="Liberation Serif"/>
              </a:rPr>
              <a:t>Without</a:t>
            </a:r>
            <a:r>
              <a:rPr dirty="0" sz="900" spc="-5">
                <a:latin typeface="Liberation Serif"/>
                <a:cs typeface="Liberation Serif"/>
              </a:rPr>
              <a:t> </a:t>
            </a:r>
            <a:r>
              <a:rPr dirty="0" sz="900">
                <a:latin typeface="Liberation Serif"/>
                <a:cs typeface="Liberation Serif"/>
              </a:rPr>
              <a:t>doing any additional computations, what are</a:t>
            </a:r>
            <a:r>
              <a:rPr dirty="0" sz="900" spc="-5">
                <a:latin typeface="Liberation Serif"/>
                <a:cs typeface="Liberation Serif"/>
              </a:rPr>
              <a:t> </a:t>
            </a:r>
            <a:r>
              <a:rPr dirty="0" sz="900">
                <a:latin typeface="Liberation Serif"/>
                <a:cs typeface="Liberation Serif"/>
              </a:rPr>
              <a:t>the values of</a:t>
            </a:r>
            <a:r>
              <a:rPr dirty="0" sz="900" spc="-5">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22">
                <a:latin typeface="Arial"/>
                <a:cs typeface="Arial"/>
              </a:rPr>
              <a:t>′</a:t>
            </a:r>
            <a:r>
              <a:rPr dirty="0" sz="1050" spc="15">
                <a:latin typeface="Arial"/>
                <a:cs typeface="Arial"/>
              </a:rPr>
              <a:t>(2),</a:t>
            </a:r>
            <a:r>
              <a:rPr dirty="0" sz="1050" spc="-120">
                <a:latin typeface="Arial"/>
                <a:cs typeface="Arial"/>
              </a:rPr>
              <a:t> </a:t>
            </a:r>
            <a:r>
              <a:rPr dirty="0" sz="900" spc="120" i="1">
                <a:latin typeface="Trebuchet MS"/>
                <a:cs typeface="Trebuchet MS"/>
              </a:rPr>
              <a:t>f</a:t>
            </a:r>
            <a:r>
              <a:rPr dirty="0" sz="900" spc="-145" i="1">
                <a:latin typeface="Trebuchet MS"/>
                <a:cs typeface="Trebuchet MS"/>
              </a:rPr>
              <a:t> </a:t>
            </a:r>
            <a:r>
              <a:rPr dirty="0" baseline="31746" sz="1050" spc="89">
                <a:latin typeface="Arial"/>
                <a:cs typeface="Arial"/>
              </a:rPr>
              <a:t>′</a:t>
            </a:r>
            <a:r>
              <a:rPr dirty="0" sz="1050" spc="60">
                <a:latin typeface="Arial"/>
                <a:cs typeface="Arial"/>
              </a:rPr>
              <a:t>(</a:t>
            </a:r>
            <a:r>
              <a:rPr dirty="0" sz="900" spc="60" i="1">
                <a:latin typeface="Trebuchet MS"/>
                <a:cs typeface="Trebuchet MS"/>
              </a:rPr>
              <a:t>π</a:t>
            </a:r>
            <a:r>
              <a:rPr dirty="0" sz="1050" spc="60">
                <a:latin typeface="Arial"/>
                <a:cs typeface="Arial"/>
              </a:rPr>
              <a:t>)</a:t>
            </a:r>
            <a:r>
              <a:rPr dirty="0" sz="900" spc="60">
                <a:latin typeface="Liberation Serif"/>
                <a:cs typeface="Liberation Serif"/>
              </a:rPr>
              <a:t>,</a:t>
            </a:r>
            <a:r>
              <a:rPr dirty="0" sz="900">
                <a:latin typeface="Liberation Serif"/>
                <a:cs typeface="Liberation Serif"/>
              </a:rPr>
              <a:t> and</a:t>
            </a:r>
            <a:r>
              <a:rPr dirty="0" sz="900" spc="-10">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120">
                <a:latin typeface="Arial"/>
                <a:cs typeface="Arial"/>
              </a:rPr>
              <a:t>′</a:t>
            </a:r>
            <a:r>
              <a:rPr dirty="0" sz="1050" spc="80">
                <a:latin typeface="Arial"/>
                <a:cs typeface="Arial"/>
              </a:rPr>
              <a:t>(−</a:t>
            </a:r>
            <a:r>
              <a:rPr dirty="0" baseline="5291" sz="1575" spc="120">
                <a:latin typeface="Arial"/>
                <a:cs typeface="Arial"/>
              </a:rPr>
              <a:t>√</a:t>
            </a:r>
            <a:r>
              <a:rPr dirty="0" sz="1050" spc="80">
                <a:latin typeface="Arial"/>
                <a:cs typeface="Arial"/>
              </a:rPr>
              <a:t>2)</a:t>
            </a:r>
            <a:r>
              <a:rPr dirty="0" sz="1050" spc="-180">
                <a:latin typeface="Arial"/>
                <a:cs typeface="Arial"/>
              </a:rPr>
              <a:t> </a:t>
            </a:r>
            <a:r>
              <a:rPr dirty="0" sz="900">
                <a:latin typeface="Liberation Serif"/>
                <a:cs typeface="Liberation Serif"/>
              </a:rPr>
              <a:t>? Why?</a:t>
            </a:r>
            <a:endParaRPr sz="900">
              <a:latin typeface="Liberation Serif"/>
              <a:cs typeface="Liberation Serif"/>
            </a:endParaRPr>
          </a:p>
          <a:p>
            <a:pPr marL="88900">
              <a:lnSpc>
                <a:spcPct val="100000"/>
              </a:lnSpc>
              <a:spcBef>
                <a:spcPts val="1015"/>
              </a:spcBef>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250" spc="-65">
                <a:solidFill>
                  <a:srgbClr val="2E4E4E"/>
                </a:solidFill>
                <a:latin typeface="Arial"/>
                <a:cs typeface="Arial"/>
              </a:rPr>
              <a:t>2.7.3</a:t>
            </a:r>
            <a:r>
              <a:rPr dirty="0" sz="1050" spc="-65">
                <a:solidFill>
                  <a:srgbClr val="2E4E4E"/>
                </a:solidFill>
                <a:latin typeface="Liberation Sans"/>
                <a:cs typeface="Liberation Sans"/>
              </a:rPr>
              <a:t>:</a:t>
            </a:r>
            <a:endParaRPr sz="1050">
              <a:latin typeface="Liberation Sans"/>
              <a:cs typeface="Liberation Sans"/>
            </a:endParaRPr>
          </a:p>
          <a:p>
            <a:pPr marL="88900" marR="10160">
              <a:lnSpc>
                <a:spcPts val="1200"/>
              </a:lnSpc>
              <a:spcBef>
                <a:spcPts val="370"/>
              </a:spcBef>
            </a:pPr>
            <a:r>
              <a:rPr dirty="0" sz="900">
                <a:latin typeface="Liberation Serif"/>
                <a:cs typeface="Liberation Serif"/>
              </a:rPr>
              <a:t>A water balloon is tossed vertically in the air from a </a:t>
            </a:r>
            <a:r>
              <a:rPr dirty="0" sz="900" spc="-10">
                <a:latin typeface="Liberation Serif"/>
                <a:cs typeface="Liberation Serif"/>
              </a:rPr>
              <a:t>window. </a:t>
            </a:r>
            <a:r>
              <a:rPr dirty="0" sz="900">
                <a:latin typeface="Liberation Serif"/>
                <a:cs typeface="Liberation Serif"/>
              </a:rPr>
              <a:t>The </a:t>
            </a:r>
            <a:r>
              <a:rPr dirty="0" sz="900" spc="-10">
                <a:latin typeface="Liberation Serif"/>
                <a:cs typeface="Liberation Serif"/>
              </a:rPr>
              <a:t>balloon’s </a:t>
            </a:r>
            <a:r>
              <a:rPr dirty="0" sz="900">
                <a:latin typeface="Liberation Serif"/>
                <a:cs typeface="Liberation Serif"/>
              </a:rPr>
              <a:t>height in feet at time </a:t>
            </a:r>
            <a:r>
              <a:rPr dirty="0" sz="900" spc="-25" i="1">
                <a:latin typeface="Trebuchet MS"/>
                <a:cs typeface="Trebuchet MS"/>
              </a:rPr>
              <a:t>t </a:t>
            </a:r>
            <a:r>
              <a:rPr dirty="0" sz="900">
                <a:latin typeface="Liberation Serif"/>
                <a:cs typeface="Liberation Serif"/>
              </a:rPr>
              <a:t>in seconds after being  launched</a:t>
            </a:r>
            <a:r>
              <a:rPr dirty="0" sz="900" spc="-5">
                <a:latin typeface="Liberation Serif"/>
                <a:cs typeface="Liberation Serif"/>
              </a:rPr>
              <a:t> </a:t>
            </a:r>
            <a:r>
              <a:rPr dirty="0" sz="900">
                <a:latin typeface="Liberation Serif"/>
                <a:cs typeface="Liberation Serif"/>
              </a:rPr>
              <a:t>is given by</a:t>
            </a:r>
            <a:r>
              <a:rPr dirty="0" sz="900" spc="-10">
                <a:latin typeface="Liberation Serif"/>
                <a:cs typeface="Liberation Serif"/>
              </a:rPr>
              <a:t> </a:t>
            </a:r>
            <a:r>
              <a:rPr dirty="0" sz="900" spc="30" i="1">
                <a:latin typeface="Trebuchet MS"/>
                <a:cs typeface="Trebuchet MS"/>
              </a:rPr>
              <a:t>s</a:t>
            </a:r>
            <a:r>
              <a:rPr dirty="0" sz="1050" spc="30">
                <a:latin typeface="Arial"/>
                <a:cs typeface="Arial"/>
              </a:rPr>
              <a:t>(</a:t>
            </a:r>
            <a:r>
              <a:rPr dirty="0" sz="900" spc="30" i="1">
                <a:latin typeface="Trebuchet MS"/>
                <a:cs typeface="Trebuchet MS"/>
              </a:rPr>
              <a:t>t</a:t>
            </a:r>
            <a:r>
              <a:rPr dirty="0" sz="1050" spc="30">
                <a:latin typeface="Arial"/>
                <a:cs typeface="Arial"/>
              </a:rPr>
              <a:t>)</a:t>
            </a:r>
            <a:r>
              <a:rPr dirty="0" sz="1050" spc="-80">
                <a:latin typeface="Arial"/>
                <a:cs typeface="Arial"/>
              </a:rPr>
              <a:t> </a:t>
            </a:r>
            <a:r>
              <a:rPr dirty="0" sz="1050" spc="155">
                <a:latin typeface="Arial"/>
                <a:cs typeface="Arial"/>
              </a:rPr>
              <a:t>=</a:t>
            </a:r>
            <a:r>
              <a:rPr dirty="0" sz="1050" spc="-90">
                <a:latin typeface="Arial"/>
                <a:cs typeface="Arial"/>
              </a:rPr>
              <a:t> </a:t>
            </a:r>
            <a:r>
              <a:rPr dirty="0" sz="1050" spc="-10">
                <a:latin typeface="Arial"/>
                <a:cs typeface="Arial"/>
              </a:rPr>
              <a:t>−16</a:t>
            </a:r>
            <a:r>
              <a:rPr dirty="0" sz="900" spc="-10" i="1">
                <a:latin typeface="Trebuchet MS"/>
                <a:cs typeface="Trebuchet MS"/>
              </a:rPr>
              <a:t>t</a:t>
            </a:r>
            <a:r>
              <a:rPr dirty="0" baseline="23809" sz="1050" spc="-15">
                <a:latin typeface="Arial"/>
                <a:cs typeface="Arial"/>
              </a:rPr>
              <a:t>2</a:t>
            </a:r>
            <a:r>
              <a:rPr dirty="0" baseline="23809" sz="1050" spc="44">
                <a:latin typeface="Arial"/>
                <a:cs typeface="Arial"/>
              </a:rPr>
              <a:t> </a:t>
            </a:r>
            <a:r>
              <a:rPr dirty="0" sz="1050" spc="155">
                <a:latin typeface="Arial"/>
                <a:cs typeface="Arial"/>
              </a:rPr>
              <a:t>+</a:t>
            </a:r>
            <a:r>
              <a:rPr dirty="0" sz="1050" spc="-170">
                <a:latin typeface="Arial"/>
                <a:cs typeface="Arial"/>
              </a:rPr>
              <a:t> </a:t>
            </a:r>
            <a:r>
              <a:rPr dirty="0" sz="1050" spc="-50">
                <a:latin typeface="Arial"/>
                <a:cs typeface="Arial"/>
              </a:rPr>
              <a:t>16</a:t>
            </a:r>
            <a:r>
              <a:rPr dirty="0" sz="900" spc="-50" i="1">
                <a:latin typeface="Trebuchet MS"/>
                <a:cs typeface="Trebuchet MS"/>
              </a:rPr>
              <a:t>t</a:t>
            </a:r>
            <a:r>
              <a:rPr dirty="0" sz="900" spc="-105" i="1">
                <a:latin typeface="Trebuchet MS"/>
                <a:cs typeface="Trebuchet MS"/>
              </a:rPr>
              <a:t> </a:t>
            </a:r>
            <a:r>
              <a:rPr dirty="0" sz="1050" spc="155">
                <a:latin typeface="Arial"/>
                <a:cs typeface="Arial"/>
              </a:rPr>
              <a:t>+</a:t>
            </a:r>
            <a:r>
              <a:rPr dirty="0" sz="1050" spc="-165">
                <a:latin typeface="Arial"/>
                <a:cs typeface="Arial"/>
              </a:rPr>
              <a:t> </a:t>
            </a:r>
            <a:r>
              <a:rPr dirty="0" sz="1050" spc="-75">
                <a:latin typeface="Arial"/>
                <a:cs typeface="Arial"/>
              </a:rPr>
              <a:t>32</a:t>
            </a:r>
            <a:r>
              <a:rPr dirty="0" sz="1050" spc="25">
                <a:latin typeface="Arial"/>
                <a:cs typeface="Arial"/>
              </a:rPr>
              <a:t> </a:t>
            </a:r>
            <a:r>
              <a:rPr dirty="0" sz="900">
                <a:latin typeface="Liberation Serif"/>
                <a:cs typeface="Liberation Serif"/>
              </a:rPr>
              <a:t>. Use this</a:t>
            </a:r>
            <a:r>
              <a:rPr dirty="0" sz="900" spc="-5">
                <a:latin typeface="Liberation Serif"/>
                <a:cs typeface="Liberation Serif"/>
              </a:rPr>
              <a:t> </a:t>
            </a:r>
            <a:r>
              <a:rPr dirty="0" sz="900">
                <a:latin typeface="Liberation Serif"/>
                <a:cs typeface="Liberation Serif"/>
              </a:rPr>
              <a:t>function to respond to</a:t>
            </a:r>
            <a:r>
              <a:rPr dirty="0" sz="900" spc="-5">
                <a:latin typeface="Liberation Serif"/>
                <a:cs typeface="Liberation Serif"/>
              </a:rPr>
              <a:t> </a:t>
            </a:r>
            <a:r>
              <a:rPr dirty="0" sz="900">
                <a:latin typeface="Liberation Serif"/>
                <a:cs typeface="Liberation Serif"/>
              </a:rPr>
              <a:t>each of the</a:t>
            </a:r>
            <a:r>
              <a:rPr dirty="0" sz="900" spc="-5">
                <a:latin typeface="Liberation Serif"/>
                <a:cs typeface="Liberation Serif"/>
              </a:rPr>
              <a:t> </a:t>
            </a:r>
            <a:r>
              <a:rPr dirty="0" sz="900">
                <a:latin typeface="Liberation Serif"/>
                <a:cs typeface="Liberation Serif"/>
              </a:rPr>
              <a:t>following questions.</a:t>
            </a:r>
            <a:endParaRPr sz="900">
              <a:latin typeface="Liberation Serif"/>
              <a:cs typeface="Liberation Serif"/>
            </a:endParaRPr>
          </a:p>
          <a:p>
            <a:pPr marL="534670" marR="9525" indent="-106680">
              <a:lnSpc>
                <a:spcPct val="107200"/>
              </a:lnSpc>
              <a:spcBef>
                <a:spcPts val="120"/>
              </a:spcBef>
            </a:pPr>
            <a:r>
              <a:rPr dirty="0" sz="900" spc="-15">
                <a:latin typeface="Liberation Serif"/>
                <a:cs typeface="Liberation Serif"/>
              </a:rPr>
              <a:t>a. </a:t>
            </a:r>
            <a:r>
              <a:rPr dirty="0" sz="900">
                <a:latin typeface="Liberation Serif"/>
                <a:cs typeface="Liberation Serif"/>
              </a:rPr>
              <a:t>Sketch an accurate, labeled graph of </a:t>
            </a:r>
            <a:r>
              <a:rPr dirty="0" sz="900" spc="100" i="1">
                <a:latin typeface="Trebuchet MS"/>
                <a:cs typeface="Trebuchet MS"/>
              </a:rPr>
              <a:t>s </a:t>
            </a:r>
            <a:r>
              <a:rPr dirty="0" sz="900">
                <a:latin typeface="Liberation Serif"/>
                <a:cs typeface="Liberation Serif"/>
              </a:rPr>
              <a:t>on the axes provided in Figure </a:t>
            </a:r>
            <a:r>
              <a:rPr dirty="0" sz="1050" spc="-40">
                <a:latin typeface="Arial"/>
                <a:cs typeface="Arial"/>
              </a:rPr>
              <a:t>2.7.5</a:t>
            </a:r>
            <a:r>
              <a:rPr dirty="0" sz="900" spc="-40">
                <a:latin typeface="Liberation Serif"/>
                <a:cs typeface="Liberation Serif"/>
              </a:rPr>
              <a:t>. </a:t>
            </a:r>
            <a:r>
              <a:rPr dirty="0" sz="900" spc="-35">
                <a:latin typeface="Liberation Serif"/>
                <a:cs typeface="Liberation Serif"/>
              </a:rPr>
              <a:t>You </a:t>
            </a:r>
            <a:r>
              <a:rPr dirty="0" sz="900">
                <a:latin typeface="Liberation Serif"/>
                <a:cs typeface="Liberation Serif"/>
              </a:rPr>
              <a:t>should be able to do this without  using computing</a:t>
            </a:r>
            <a:r>
              <a:rPr dirty="0" sz="900" spc="-5">
                <a:latin typeface="Liberation Serif"/>
                <a:cs typeface="Liberation Serif"/>
              </a:rPr>
              <a:t> </a:t>
            </a:r>
            <a:r>
              <a:rPr dirty="0" sz="900" spc="-10">
                <a:latin typeface="Liberation Serif"/>
                <a:cs typeface="Liberation Serif"/>
              </a:rPr>
              <a:t>technology.</a:t>
            </a:r>
            <a:endParaRPr sz="900">
              <a:latin typeface="Liberation Serif"/>
              <a:cs typeface="Liberation Serif"/>
            </a:endParaRPr>
          </a:p>
        </p:txBody>
      </p:sp>
      <p:sp>
        <p:nvSpPr>
          <p:cNvPr id="33" name="object 33"/>
          <p:cNvSpPr txBox="1"/>
          <p:nvPr/>
        </p:nvSpPr>
        <p:spPr>
          <a:xfrm>
            <a:off x="848360" y="8154938"/>
            <a:ext cx="5858510" cy="1936750"/>
          </a:xfrm>
          <a:prstGeom prst="rect">
            <a:avLst/>
          </a:prstGeom>
        </p:spPr>
        <p:txBody>
          <a:bodyPr wrap="square" lIns="0" tIns="43180" rIns="0" bIns="0" rtlCol="0" vert="horz">
            <a:spAutoFit/>
          </a:bodyPr>
          <a:lstStyle/>
          <a:p>
            <a:pPr marL="1831975">
              <a:lnSpc>
                <a:spcPct val="100000"/>
              </a:lnSpc>
              <a:spcBef>
                <a:spcPts val="340"/>
              </a:spcBef>
            </a:pPr>
            <a:r>
              <a:rPr dirty="0" sz="900" spc="-5" b="1">
                <a:latin typeface="Liberation Serif"/>
                <a:cs typeface="Liberation Serif"/>
              </a:rPr>
              <a:t>Figure</a:t>
            </a:r>
            <a:r>
              <a:rPr dirty="0" sz="900" spc="-10" b="1">
                <a:latin typeface="Liberation Serif"/>
                <a:cs typeface="Liberation Serif"/>
              </a:rPr>
              <a:t> </a:t>
            </a:r>
            <a:r>
              <a:rPr dirty="0" sz="650" spc="145">
                <a:latin typeface="Arial"/>
                <a:cs typeface="Arial"/>
              </a:rPr>
              <a:t>2.7.5</a:t>
            </a:r>
            <a:r>
              <a:rPr dirty="0" sz="900" spc="145">
                <a:latin typeface="Liberation Serif"/>
                <a:cs typeface="Liberation Serif"/>
              </a:rPr>
              <a:t>:</a:t>
            </a:r>
            <a:r>
              <a:rPr dirty="0" sz="900">
                <a:latin typeface="Liberation Serif"/>
                <a:cs typeface="Liberation Serif"/>
              </a:rPr>
              <a:t> Axes for plotting</a:t>
            </a:r>
            <a:r>
              <a:rPr dirty="0" sz="900" spc="-5">
                <a:latin typeface="Liberation Serif"/>
                <a:cs typeface="Liberation Serif"/>
              </a:rPr>
              <a:t> </a:t>
            </a:r>
            <a:r>
              <a:rPr dirty="0" sz="900" spc="40" i="1">
                <a:latin typeface="Trebuchet MS"/>
                <a:cs typeface="Trebuchet MS"/>
              </a:rPr>
              <a:t>y</a:t>
            </a:r>
            <a:r>
              <a:rPr dirty="0" sz="900" spc="-80" i="1">
                <a:latin typeface="Trebuchet MS"/>
                <a:cs typeface="Trebuchet MS"/>
              </a:rPr>
              <a:t> </a:t>
            </a:r>
            <a:r>
              <a:rPr dirty="0" sz="1050" spc="155">
                <a:latin typeface="Arial"/>
                <a:cs typeface="Arial"/>
              </a:rPr>
              <a:t>=</a:t>
            </a:r>
            <a:r>
              <a:rPr dirty="0" sz="1050" spc="-95">
                <a:latin typeface="Arial"/>
                <a:cs typeface="Arial"/>
              </a:rPr>
              <a:t> </a:t>
            </a:r>
            <a:r>
              <a:rPr dirty="0" sz="900" spc="30" i="1">
                <a:latin typeface="Trebuchet MS"/>
                <a:cs typeface="Trebuchet MS"/>
              </a:rPr>
              <a:t>s</a:t>
            </a:r>
            <a:r>
              <a:rPr dirty="0" sz="1050" spc="30">
                <a:latin typeface="Arial"/>
                <a:cs typeface="Arial"/>
              </a:rPr>
              <a:t>(</a:t>
            </a:r>
            <a:r>
              <a:rPr dirty="0" sz="900" spc="30" i="1">
                <a:latin typeface="Trebuchet MS"/>
                <a:cs typeface="Trebuchet MS"/>
              </a:rPr>
              <a:t>t</a:t>
            </a:r>
            <a:r>
              <a:rPr dirty="0" sz="1050" spc="30">
                <a:latin typeface="Arial"/>
                <a:cs typeface="Arial"/>
              </a:rPr>
              <a:t>)</a:t>
            </a:r>
            <a:r>
              <a:rPr dirty="0" sz="1050" spc="75">
                <a:latin typeface="Arial"/>
                <a:cs typeface="Arial"/>
              </a:rPr>
              <a:t> </a:t>
            </a:r>
            <a:r>
              <a:rPr dirty="0" sz="900">
                <a:latin typeface="Liberation Serif"/>
                <a:cs typeface="Liberation Serif"/>
              </a:rPr>
              <a:t>in Activity 1.8</a:t>
            </a:r>
            <a:endParaRPr sz="900">
              <a:latin typeface="Liberation Serif"/>
              <a:cs typeface="Liberation Serif"/>
            </a:endParaRPr>
          </a:p>
          <a:p>
            <a:pPr algn="just" marL="618490" marR="11430" indent="-114300">
              <a:lnSpc>
                <a:spcPct val="107200"/>
              </a:lnSpc>
              <a:spcBef>
                <a:spcPts val="150"/>
              </a:spcBef>
              <a:buAutoNum type="arabicPeriod"/>
              <a:tabLst>
                <a:tab pos="619125" algn="l"/>
              </a:tabLst>
            </a:pPr>
            <a:r>
              <a:rPr dirty="0" sz="900">
                <a:latin typeface="Liberation Serif"/>
                <a:cs typeface="Liberation Serif"/>
              </a:rPr>
              <a:t>Compute the average rate of change of </a:t>
            </a:r>
            <a:r>
              <a:rPr dirty="0" sz="900" spc="100" i="1">
                <a:latin typeface="Trebuchet MS"/>
                <a:cs typeface="Trebuchet MS"/>
              </a:rPr>
              <a:t>s </a:t>
            </a:r>
            <a:r>
              <a:rPr dirty="0" sz="900">
                <a:latin typeface="Liberation Serif"/>
                <a:cs typeface="Liberation Serif"/>
              </a:rPr>
              <a:t>on the time interval </a:t>
            </a:r>
            <a:r>
              <a:rPr dirty="0" sz="1050" spc="-25">
                <a:latin typeface="Arial"/>
                <a:cs typeface="Arial"/>
              </a:rPr>
              <a:t>[1, </a:t>
            </a:r>
            <a:r>
              <a:rPr dirty="0" sz="1050" spc="-60">
                <a:latin typeface="Arial"/>
                <a:cs typeface="Arial"/>
              </a:rPr>
              <a:t>2]</a:t>
            </a:r>
            <a:r>
              <a:rPr dirty="0" sz="900" spc="-60">
                <a:latin typeface="Liberation Serif"/>
                <a:cs typeface="Liberation Serif"/>
              </a:rPr>
              <a:t>. </a:t>
            </a:r>
            <a:r>
              <a:rPr dirty="0" sz="900">
                <a:latin typeface="Liberation Serif"/>
                <a:cs typeface="Liberation Serif"/>
              </a:rPr>
              <a:t>Include units on your answer and write one  sentence to explain the meaning of the value you</a:t>
            </a:r>
            <a:r>
              <a:rPr dirty="0" sz="900" spc="-10">
                <a:latin typeface="Liberation Serif"/>
                <a:cs typeface="Liberation Serif"/>
              </a:rPr>
              <a:t> </a:t>
            </a:r>
            <a:r>
              <a:rPr dirty="0" sz="900">
                <a:latin typeface="Liberation Serif"/>
                <a:cs typeface="Liberation Serif"/>
              </a:rPr>
              <a:t>found.</a:t>
            </a:r>
            <a:endParaRPr sz="900">
              <a:latin typeface="Liberation Serif"/>
              <a:cs typeface="Liberation Serif"/>
            </a:endParaRPr>
          </a:p>
          <a:p>
            <a:pPr algn="just" marL="618490" marR="8890" indent="-114300">
              <a:lnSpc>
                <a:spcPct val="102200"/>
              </a:lnSpc>
              <a:spcBef>
                <a:spcPts val="100"/>
              </a:spcBef>
              <a:buAutoNum type="arabicPeriod"/>
              <a:tabLst>
                <a:tab pos="619125" algn="l"/>
              </a:tabLst>
            </a:pPr>
            <a:r>
              <a:rPr dirty="0" sz="900">
                <a:latin typeface="Liberation Serif"/>
                <a:cs typeface="Liberation Serif"/>
              </a:rPr>
              <a:t>Use the limit definition to compute the instantaneous rate of change of </a:t>
            </a:r>
            <a:r>
              <a:rPr dirty="0" sz="900" spc="100" i="1">
                <a:latin typeface="Trebuchet MS"/>
                <a:cs typeface="Trebuchet MS"/>
              </a:rPr>
              <a:t>s </a:t>
            </a:r>
            <a:r>
              <a:rPr dirty="0" sz="900">
                <a:latin typeface="Liberation Serif"/>
                <a:cs typeface="Liberation Serif"/>
              </a:rPr>
              <a:t>with respect to time, </a:t>
            </a:r>
            <a:r>
              <a:rPr dirty="0" sz="900" spc="-5" i="1">
                <a:latin typeface="Trebuchet MS"/>
                <a:cs typeface="Trebuchet MS"/>
              </a:rPr>
              <a:t>t</a:t>
            </a:r>
            <a:r>
              <a:rPr dirty="0" sz="900" spc="-5">
                <a:latin typeface="Liberation Serif"/>
                <a:cs typeface="Liberation Serif"/>
              </a:rPr>
              <a:t>, </a:t>
            </a:r>
            <a:r>
              <a:rPr dirty="0" sz="900">
                <a:latin typeface="Liberation Serif"/>
                <a:cs typeface="Liberation Serif"/>
              </a:rPr>
              <a:t>at the instant  </a:t>
            </a:r>
            <a:r>
              <a:rPr dirty="0" sz="900" spc="50" i="1">
                <a:latin typeface="Trebuchet MS"/>
                <a:cs typeface="Trebuchet MS"/>
              </a:rPr>
              <a:t>a </a:t>
            </a:r>
            <a:r>
              <a:rPr dirty="0" sz="1050" spc="155">
                <a:latin typeface="Arial"/>
                <a:cs typeface="Arial"/>
              </a:rPr>
              <a:t>= </a:t>
            </a:r>
            <a:r>
              <a:rPr dirty="0" sz="1050" spc="-90">
                <a:latin typeface="Arial"/>
                <a:cs typeface="Arial"/>
              </a:rPr>
              <a:t>1 </a:t>
            </a:r>
            <a:r>
              <a:rPr dirty="0" sz="900">
                <a:latin typeface="Liberation Serif"/>
                <a:cs typeface="Liberation Serif"/>
              </a:rPr>
              <a:t>. Show your work using proper notation, include units on your </a:t>
            </a:r>
            <a:r>
              <a:rPr dirty="0" sz="900" spc="-10">
                <a:latin typeface="Liberation Serif"/>
                <a:cs typeface="Liberation Serif"/>
              </a:rPr>
              <a:t>answer, </a:t>
            </a:r>
            <a:r>
              <a:rPr dirty="0" sz="900">
                <a:latin typeface="Liberation Serif"/>
                <a:cs typeface="Liberation Serif"/>
              </a:rPr>
              <a:t>and write one sentence to explain  the meaning of the value you</a:t>
            </a:r>
            <a:r>
              <a:rPr dirty="0" sz="900" spc="-5">
                <a:latin typeface="Liberation Serif"/>
                <a:cs typeface="Liberation Serif"/>
              </a:rPr>
              <a:t> </a:t>
            </a:r>
            <a:r>
              <a:rPr dirty="0" sz="900">
                <a:latin typeface="Liberation Serif"/>
                <a:cs typeface="Liberation Serif"/>
              </a:rPr>
              <a:t>found.</a:t>
            </a:r>
            <a:endParaRPr sz="900">
              <a:latin typeface="Liberation Serif"/>
              <a:cs typeface="Liberation Serif"/>
            </a:endParaRPr>
          </a:p>
          <a:p>
            <a:pPr algn="just" marL="618490" marR="5080" indent="-114300">
              <a:lnSpc>
                <a:spcPts val="1200"/>
              </a:lnSpc>
              <a:spcBef>
                <a:spcPts val="60"/>
              </a:spcBef>
              <a:buAutoNum type="arabicPeriod"/>
              <a:tabLst>
                <a:tab pos="619125" algn="l"/>
              </a:tabLst>
            </a:pPr>
            <a:r>
              <a:rPr dirty="0" sz="900">
                <a:latin typeface="Liberation Serif"/>
                <a:cs typeface="Liberation Serif"/>
              </a:rPr>
              <a:t>On your graph in (a), sketch two lines: one whose slope represents the average rate of change of </a:t>
            </a:r>
            <a:r>
              <a:rPr dirty="0" sz="900" spc="100" i="1">
                <a:latin typeface="Trebuchet MS"/>
                <a:cs typeface="Trebuchet MS"/>
              </a:rPr>
              <a:t>s </a:t>
            </a:r>
            <a:r>
              <a:rPr dirty="0" sz="900">
                <a:latin typeface="Liberation Serif"/>
                <a:cs typeface="Liberation Serif"/>
              </a:rPr>
              <a:t>on </a:t>
            </a:r>
            <a:r>
              <a:rPr dirty="0" sz="1050" spc="-25">
                <a:latin typeface="Arial"/>
                <a:cs typeface="Arial"/>
              </a:rPr>
              <a:t>[1, </a:t>
            </a:r>
            <a:r>
              <a:rPr dirty="0" sz="1050" spc="-60">
                <a:latin typeface="Arial"/>
                <a:cs typeface="Arial"/>
              </a:rPr>
              <a:t>2]</a:t>
            </a:r>
            <a:r>
              <a:rPr dirty="0" sz="900" spc="-60">
                <a:latin typeface="Liberation Serif"/>
                <a:cs typeface="Liberation Serif"/>
              </a:rPr>
              <a:t>, </a:t>
            </a:r>
            <a:r>
              <a:rPr dirty="0" sz="900">
                <a:latin typeface="Liberation Serif"/>
                <a:cs typeface="Liberation Serif"/>
              </a:rPr>
              <a:t>the  other</a:t>
            </a:r>
            <a:r>
              <a:rPr dirty="0" sz="900" spc="-5">
                <a:latin typeface="Liberation Serif"/>
                <a:cs typeface="Liberation Serif"/>
              </a:rPr>
              <a:t> </a:t>
            </a:r>
            <a:r>
              <a:rPr dirty="0" sz="900">
                <a:latin typeface="Liberation Serif"/>
                <a:cs typeface="Liberation Serif"/>
              </a:rPr>
              <a:t>whose</a:t>
            </a:r>
            <a:r>
              <a:rPr dirty="0" sz="900" spc="-5">
                <a:latin typeface="Liberation Serif"/>
                <a:cs typeface="Liberation Serif"/>
              </a:rPr>
              <a:t> </a:t>
            </a:r>
            <a:r>
              <a:rPr dirty="0" sz="900">
                <a:latin typeface="Liberation Serif"/>
                <a:cs typeface="Liberation Serif"/>
              </a:rPr>
              <a:t>slope represents</a:t>
            </a:r>
            <a:r>
              <a:rPr dirty="0" sz="900" spc="-5">
                <a:latin typeface="Liberation Serif"/>
                <a:cs typeface="Liberation Serif"/>
              </a:rPr>
              <a:t> </a:t>
            </a:r>
            <a:r>
              <a:rPr dirty="0" sz="900">
                <a:latin typeface="Liberation Serif"/>
                <a:cs typeface="Liberation Serif"/>
              </a:rPr>
              <a:t>the instantaneous</a:t>
            </a:r>
            <a:r>
              <a:rPr dirty="0" sz="900" spc="-5">
                <a:latin typeface="Liberation Serif"/>
                <a:cs typeface="Liberation Serif"/>
              </a:rPr>
              <a:t> </a:t>
            </a:r>
            <a:r>
              <a:rPr dirty="0" sz="900">
                <a:latin typeface="Liberation Serif"/>
                <a:cs typeface="Liberation Serif"/>
              </a:rPr>
              <a:t>rate</a:t>
            </a:r>
            <a:r>
              <a:rPr dirty="0" sz="900" spc="-5">
                <a:latin typeface="Liberation Serif"/>
                <a:cs typeface="Liberation Serif"/>
              </a:rPr>
              <a:t> </a:t>
            </a:r>
            <a:r>
              <a:rPr dirty="0" sz="900">
                <a:latin typeface="Liberation Serif"/>
                <a:cs typeface="Liberation Serif"/>
              </a:rPr>
              <a:t>of change</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00" i="1">
                <a:latin typeface="Trebuchet MS"/>
                <a:cs typeface="Trebuchet MS"/>
              </a:rPr>
              <a:t>s</a:t>
            </a:r>
            <a:r>
              <a:rPr dirty="0" sz="900" spc="-45" i="1">
                <a:latin typeface="Trebuchet MS"/>
                <a:cs typeface="Trebuchet MS"/>
              </a:rPr>
              <a:t> </a:t>
            </a:r>
            <a:r>
              <a:rPr dirty="0" sz="900">
                <a:latin typeface="Liberation Serif"/>
                <a:cs typeface="Liberation Serif"/>
              </a:rPr>
              <a:t>at the</a:t>
            </a:r>
            <a:r>
              <a:rPr dirty="0" sz="900" spc="-5">
                <a:latin typeface="Liberation Serif"/>
                <a:cs typeface="Liberation Serif"/>
              </a:rPr>
              <a:t> </a:t>
            </a:r>
            <a:r>
              <a:rPr dirty="0" sz="900">
                <a:latin typeface="Liberation Serif"/>
                <a:cs typeface="Liberation Serif"/>
              </a:rPr>
              <a:t>instant</a:t>
            </a:r>
            <a:r>
              <a:rPr dirty="0" sz="900" spc="-10">
                <a:latin typeface="Liberation Serif"/>
                <a:cs typeface="Liberation Serif"/>
              </a:rPr>
              <a:t> </a:t>
            </a:r>
            <a:r>
              <a:rPr dirty="0" sz="900" spc="50" i="1">
                <a:latin typeface="Trebuchet MS"/>
                <a:cs typeface="Trebuchet MS"/>
              </a:rPr>
              <a:t>a</a:t>
            </a:r>
            <a:r>
              <a:rPr dirty="0" sz="900" spc="-45" i="1">
                <a:latin typeface="Trebuchet MS"/>
                <a:cs typeface="Trebuchet MS"/>
              </a:rPr>
              <a:t> </a:t>
            </a:r>
            <a:r>
              <a:rPr dirty="0" sz="1050" spc="155">
                <a:latin typeface="Arial"/>
                <a:cs typeface="Arial"/>
              </a:rPr>
              <a:t>=</a:t>
            </a:r>
            <a:r>
              <a:rPr dirty="0" sz="1050" spc="-95">
                <a:latin typeface="Arial"/>
                <a:cs typeface="Arial"/>
              </a:rPr>
              <a:t> </a:t>
            </a:r>
            <a:r>
              <a:rPr dirty="0" sz="1050" spc="-90">
                <a:latin typeface="Arial"/>
                <a:cs typeface="Arial"/>
              </a:rPr>
              <a:t>1</a:t>
            </a:r>
            <a:r>
              <a:rPr dirty="0" sz="1050" spc="-114">
                <a:latin typeface="Arial"/>
                <a:cs typeface="Arial"/>
              </a:rPr>
              <a:t> </a:t>
            </a:r>
            <a:r>
              <a:rPr dirty="0" sz="900">
                <a:latin typeface="Liberation Serif"/>
                <a:cs typeface="Liberation Serif"/>
              </a:rPr>
              <a:t>.</a:t>
            </a:r>
            <a:r>
              <a:rPr dirty="0" sz="900" spc="-5">
                <a:latin typeface="Liberation Serif"/>
                <a:cs typeface="Liberation Serif"/>
              </a:rPr>
              <a:t> </a:t>
            </a:r>
            <a:r>
              <a:rPr dirty="0" sz="900">
                <a:latin typeface="Liberation Serif"/>
                <a:cs typeface="Liberation Serif"/>
              </a:rPr>
              <a:t>Label each</a:t>
            </a:r>
            <a:r>
              <a:rPr dirty="0" sz="900" spc="-5">
                <a:latin typeface="Liberation Serif"/>
                <a:cs typeface="Liberation Serif"/>
              </a:rPr>
              <a:t> </a:t>
            </a:r>
            <a:r>
              <a:rPr dirty="0" sz="900">
                <a:latin typeface="Liberation Serif"/>
                <a:cs typeface="Liberation Serif"/>
              </a:rPr>
              <a:t>line</a:t>
            </a:r>
            <a:r>
              <a:rPr dirty="0" sz="900" spc="-5">
                <a:latin typeface="Liberation Serif"/>
                <a:cs typeface="Liberation Serif"/>
              </a:rPr>
              <a:t> </a:t>
            </a:r>
            <a:r>
              <a:rPr dirty="0" sz="900" spc="-10">
                <a:latin typeface="Liberation Serif"/>
                <a:cs typeface="Liberation Serif"/>
              </a:rPr>
              <a:t>clearly.</a:t>
            </a:r>
            <a:endParaRPr sz="900">
              <a:latin typeface="Liberation Serif"/>
              <a:cs typeface="Liberation Serif"/>
            </a:endParaRPr>
          </a:p>
          <a:p>
            <a:pPr algn="just" marL="618490" marR="10160" indent="-114300">
              <a:lnSpc>
                <a:spcPts val="1200"/>
              </a:lnSpc>
              <a:buAutoNum type="arabicPeriod"/>
              <a:tabLst>
                <a:tab pos="619125" algn="l"/>
              </a:tabLst>
            </a:pPr>
            <a:r>
              <a:rPr dirty="0" sz="900">
                <a:latin typeface="Liberation Serif"/>
                <a:cs typeface="Liberation Serif"/>
              </a:rPr>
              <a:t>For what values of a do you expect </a:t>
            </a:r>
            <a:r>
              <a:rPr dirty="0" sz="900" spc="65" i="1">
                <a:latin typeface="Trebuchet MS"/>
                <a:cs typeface="Trebuchet MS"/>
              </a:rPr>
              <a:t>s</a:t>
            </a:r>
            <a:r>
              <a:rPr dirty="0" baseline="31746" sz="1050" spc="97">
                <a:latin typeface="Arial"/>
                <a:cs typeface="Arial"/>
              </a:rPr>
              <a:t>′</a:t>
            </a:r>
            <a:r>
              <a:rPr dirty="0" sz="1050" spc="65">
                <a:latin typeface="Arial"/>
                <a:cs typeface="Arial"/>
              </a:rPr>
              <a:t>(</a:t>
            </a:r>
            <a:r>
              <a:rPr dirty="0" sz="900" spc="65" i="1">
                <a:latin typeface="Trebuchet MS"/>
                <a:cs typeface="Trebuchet MS"/>
              </a:rPr>
              <a:t>a</a:t>
            </a:r>
            <a:r>
              <a:rPr dirty="0" sz="1050" spc="65">
                <a:latin typeface="Arial"/>
                <a:cs typeface="Arial"/>
              </a:rPr>
              <a:t>) </a:t>
            </a:r>
            <a:r>
              <a:rPr dirty="0" sz="900">
                <a:latin typeface="Liberation Serif"/>
                <a:cs typeface="Liberation Serif"/>
              </a:rPr>
              <a:t>to be positive? Why? Answer the same questions when “positive” is  replaced by “negative” and</a:t>
            </a:r>
            <a:r>
              <a:rPr dirty="0" sz="900" spc="-5">
                <a:latin typeface="Liberation Serif"/>
                <a:cs typeface="Liberation Serif"/>
              </a:rPr>
              <a:t> </a:t>
            </a:r>
            <a:r>
              <a:rPr dirty="0" sz="900">
                <a:latin typeface="Liberation Serif"/>
                <a:cs typeface="Liberation Serif"/>
              </a:rPr>
              <a:t>“zero.”</a:t>
            </a:r>
            <a:endParaRPr sz="900">
              <a:latin typeface="Liberation Serif"/>
              <a:cs typeface="Liberation Serif"/>
            </a:endParaRPr>
          </a:p>
          <a:p>
            <a:pPr>
              <a:lnSpc>
                <a:spcPct val="100000"/>
              </a:lnSpc>
              <a:spcBef>
                <a:spcPts val="50"/>
              </a:spcBef>
            </a:pPr>
            <a:endParaRPr sz="750">
              <a:latin typeface="Times New Roman"/>
              <a:cs typeface="Times New Roman"/>
            </a:endParaRPr>
          </a:p>
          <a:p>
            <a:pPr marL="12700">
              <a:lnSpc>
                <a:spcPct val="100000"/>
              </a:lnSpc>
            </a:pPr>
            <a:r>
              <a:rPr dirty="0" sz="1050" spc="5">
                <a:solidFill>
                  <a:srgbClr val="2E4E4E"/>
                </a:solidFill>
                <a:latin typeface="Liberation Sans"/>
                <a:cs typeface="Liberation Sans"/>
              </a:rPr>
              <a:t>Activity</a:t>
            </a:r>
            <a:r>
              <a:rPr dirty="0" sz="1050">
                <a:solidFill>
                  <a:srgbClr val="2E4E4E"/>
                </a:solidFill>
                <a:latin typeface="Liberation Sans"/>
                <a:cs typeface="Liberation Sans"/>
              </a:rPr>
              <a:t> </a:t>
            </a:r>
            <a:r>
              <a:rPr dirty="0" sz="1250" spc="-65">
                <a:solidFill>
                  <a:srgbClr val="2E4E4E"/>
                </a:solidFill>
                <a:latin typeface="Arial"/>
                <a:cs typeface="Arial"/>
              </a:rPr>
              <a:t>2.7.4</a:t>
            </a:r>
            <a:r>
              <a:rPr dirty="0" sz="1050" spc="-65">
                <a:solidFill>
                  <a:srgbClr val="2E4E4E"/>
                </a:solidFill>
                <a:latin typeface="Liberation Sans"/>
                <a:cs typeface="Liberation Sans"/>
              </a:rPr>
              <a:t>:</a:t>
            </a:r>
            <a:endParaRPr sz="1050">
              <a:latin typeface="Liberation Sans"/>
              <a:cs typeface="Liberatio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81098" y="850902"/>
            <a:ext cx="5994400" cy="4393565"/>
          </a:xfrm>
          <a:custGeom>
            <a:avLst/>
            <a:gdLst/>
            <a:ahLst/>
            <a:cxnLst/>
            <a:rect l="l" t="t" r="r" b="b"/>
            <a:pathLst>
              <a:path w="5994400" h="4393565">
                <a:moveTo>
                  <a:pt x="5948257" y="4393128"/>
                </a:moveTo>
                <a:lnTo>
                  <a:pt x="46050" y="4393128"/>
                </a:lnTo>
                <a:lnTo>
                  <a:pt x="38141" y="4392404"/>
                </a:lnTo>
                <a:lnTo>
                  <a:pt x="3488" y="4363925"/>
                </a:lnTo>
                <a:lnTo>
                  <a:pt x="0" y="0"/>
                </a:lnTo>
                <a:lnTo>
                  <a:pt x="5994292" y="0"/>
                </a:lnTo>
                <a:lnTo>
                  <a:pt x="5994292" y="4345725"/>
                </a:lnTo>
                <a:lnTo>
                  <a:pt x="5993426" y="4355144"/>
                </a:lnTo>
                <a:lnTo>
                  <a:pt x="5964940" y="4389792"/>
                </a:lnTo>
                <a:lnTo>
                  <a:pt x="5948257" y="4393128"/>
                </a:lnTo>
                <a:close/>
              </a:path>
            </a:pathLst>
          </a:custGeom>
          <a:solidFill>
            <a:srgbClr val="560475">
              <a:alpha val="3138"/>
            </a:srgbClr>
          </a:solidFill>
        </p:spPr>
        <p:txBody>
          <a:bodyPr wrap="square" lIns="0" tIns="0" rIns="0" bIns="0" rtlCol="0"/>
          <a:lstStyle/>
          <a:p/>
        </p:txBody>
      </p:sp>
      <p:sp>
        <p:nvSpPr>
          <p:cNvPr id="3" name="object 3"/>
          <p:cNvSpPr/>
          <p:nvPr/>
        </p:nvSpPr>
        <p:spPr>
          <a:xfrm>
            <a:off x="790628" y="850902"/>
            <a:ext cx="5975350" cy="4384040"/>
          </a:xfrm>
          <a:custGeom>
            <a:avLst/>
            <a:gdLst/>
            <a:ahLst/>
            <a:cxnLst/>
            <a:rect l="l" t="t" r="r" b="b"/>
            <a:pathLst>
              <a:path w="5975350" h="4384040">
                <a:moveTo>
                  <a:pt x="5942163" y="4383598"/>
                </a:moveTo>
                <a:lnTo>
                  <a:pt x="33064" y="4383598"/>
                </a:lnTo>
                <a:lnTo>
                  <a:pt x="28201" y="4382645"/>
                </a:lnTo>
                <a:lnTo>
                  <a:pt x="23532" y="4380644"/>
                </a:lnTo>
                <a:lnTo>
                  <a:pt x="18861" y="4378738"/>
                </a:lnTo>
                <a:lnTo>
                  <a:pt x="0" y="4350529"/>
                </a:lnTo>
                <a:lnTo>
                  <a:pt x="0" y="0"/>
                </a:lnTo>
                <a:lnTo>
                  <a:pt x="5975232" y="0"/>
                </a:lnTo>
                <a:lnTo>
                  <a:pt x="5975232" y="4350529"/>
                </a:lnTo>
                <a:lnTo>
                  <a:pt x="5951703" y="4380644"/>
                </a:lnTo>
                <a:lnTo>
                  <a:pt x="5947033" y="4382645"/>
                </a:lnTo>
                <a:lnTo>
                  <a:pt x="5942163" y="4383598"/>
                </a:lnTo>
                <a:close/>
              </a:path>
            </a:pathLst>
          </a:custGeom>
          <a:solidFill>
            <a:srgbClr val="000000">
              <a:alpha val="50199"/>
            </a:srgbClr>
          </a:solidFill>
        </p:spPr>
        <p:txBody>
          <a:bodyPr wrap="square" lIns="0" tIns="0" rIns="0" bIns="0" rtlCol="0"/>
          <a:lstStyle/>
          <a:p/>
        </p:txBody>
      </p:sp>
      <p:sp>
        <p:nvSpPr>
          <p:cNvPr id="4" name="object 4"/>
          <p:cNvSpPr/>
          <p:nvPr/>
        </p:nvSpPr>
        <p:spPr>
          <a:xfrm>
            <a:off x="3144499" y="1537039"/>
            <a:ext cx="1715380" cy="170584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809688" y="5825352"/>
            <a:ext cx="38735" cy="38735"/>
          </a:xfrm>
          <a:custGeom>
            <a:avLst/>
            <a:gdLst/>
            <a:ahLst/>
            <a:cxnLst/>
            <a:rect l="l" t="t" r="r" b="b"/>
            <a:pathLst>
              <a:path w="38734" h="38735">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6" name="object 6"/>
          <p:cNvSpPr/>
          <p:nvPr/>
        </p:nvSpPr>
        <p:spPr>
          <a:xfrm>
            <a:off x="809688" y="6521033"/>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7" name="object 7"/>
          <p:cNvSpPr/>
          <p:nvPr/>
        </p:nvSpPr>
        <p:spPr>
          <a:xfrm>
            <a:off x="809688" y="7616969"/>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97"/>
                </a:lnTo>
                <a:lnTo>
                  <a:pt x="483" y="24015"/>
                </a:lnTo>
                <a:lnTo>
                  <a:pt x="0" y="21632"/>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632"/>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8" name="object 8"/>
          <p:cNvSpPr/>
          <p:nvPr/>
        </p:nvSpPr>
        <p:spPr>
          <a:xfrm>
            <a:off x="809688" y="8074403"/>
            <a:ext cx="38735" cy="38735"/>
          </a:xfrm>
          <a:custGeom>
            <a:avLst/>
            <a:gdLst/>
            <a:ahLst/>
            <a:cxnLst/>
            <a:rect l="l" t="t" r="r" b="b"/>
            <a:pathLst>
              <a:path w="38734" h="38734">
                <a:moveTo>
                  <a:pt x="21587" y="38119"/>
                </a:moveTo>
                <a:lnTo>
                  <a:pt x="16532" y="38119"/>
                </a:lnTo>
                <a:lnTo>
                  <a:pt x="14101" y="37643"/>
                </a:lnTo>
                <a:lnTo>
                  <a:pt x="9430" y="35737"/>
                </a:lnTo>
                <a:lnTo>
                  <a:pt x="7369" y="34307"/>
                </a:lnTo>
                <a:lnTo>
                  <a:pt x="5582" y="32496"/>
                </a:lnTo>
                <a:lnTo>
                  <a:pt x="3794" y="30781"/>
                </a:lnTo>
                <a:lnTo>
                  <a:pt x="2417" y="28684"/>
                </a:lnTo>
                <a:lnTo>
                  <a:pt x="1450" y="26302"/>
                </a:lnTo>
                <a:lnTo>
                  <a:pt x="483" y="24015"/>
                </a:lnTo>
                <a:lnTo>
                  <a:pt x="0" y="21537"/>
                </a:lnTo>
                <a:lnTo>
                  <a:pt x="0" y="16486"/>
                </a:lnTo>
                <a:lnTo>
                  <a:pt x="5582" y="5622"/>
                </a:lnTo>
                <a:lnTo>
                  <a:pt x="7369" y="3811"/>
                </a:lnTo>
                <a:lnTo>
                  <a:pt x="9430" y="2382"/>
                </a:lnTo>
                <a:lnTo>
                  <a:pt x="14101" y="476"/>
                </a:lnTo>
                <a:lnTo>
                  <a:pt x="16532" y="0"/>
                </a:lnTo>
                <a:lnTo>
                  <a:pt x="21587" y="0"/>
                </a:lnTo>
                <a:lnTo>
                  <a:pt x="24018" y="476"/>
                </a:lnTo>
                <a:lnTo>
                  <a:pt x="28688" y="2382"/>
                </a:lnTo>
                <a:lnTo>
                  <a:pt x="30750" y="3811"/>
                </a:lnTo>
                <a:lnTo>
                  <a:pt x="32536" y="5622"/>
                </a:lnTo>
                <a:lnTo>
                  <a:pt x="34323" y="7338"/>
                </a:lnTo>
                <a:lnTo>
                  <a:pt x="35701" y="9434"/>
                </a:lnTo>
                <a:lnTo>
                  <a:pt x="36669" y="11721"/>
                </a:lnTo>
                <a:lnTo>
                  <a:pt x="37636" y="14104"/>
                </a:lnTo>
                <a:lnTo>
                  <a:pt x="38119" y="16486"/>
                </a:lnTo>
                <a:lnTo>
                  <a:pt x="38119" y="21537"/>
                </a:lnTo>
                <a:lnTo>
                  <a:pt x="37636" y="24015"/>
                </a:lnTo>
                <a:lnTo>
                  <a:pt x="36669" y="26302"/>
                </a:lnTo>
                <a:lnTo>
                  <a:pt x="35701" y="28684"/>
                </a:lnTo>
                <a:lnTo>
                  <a:pt x="34323" y="30781"/>
                </a:lnTo>
                <a:lnTo>
                  <a:pt x="32536" y="32496"/>
                </a:lnTo>
                <a:lnTo>
                  <a:pt x="30750" y="34307"/>
                </a:lnTo>
                <a:lnTo>
                  <a:pt x="28688" y="35737"/>
                </a:lnTo>
                <a:lnTo>
                  <a:pt x="24018" y="37643"/>
                </a:lnTo>
                <a:lnTo>
                  <a:pt x="21587" y="38119"/>
                </a:lnTo>
                <a:close/>
              </a:path>
            </a:pathLst>
          </a:custGeom>
          <a:solidFill>
            <a:srgbClr val="000000"/>
          </a:solidFill>
        </p:spPr>
        <p:txBody>
          <a:bodyPr wrap="square" lIns="0" tIns="0" rIns="0" bIns="0" rtlCol="0"/>
          <a:lstStyle/>
          <a:p/>
        </p:txBody>
      </p:sp>
      <p:sp>
        <p:nvSpPr>
          <p:cNvPr id="9" name="object 9"/>
          <p:cNvSpPr txBox="1"/>
          <p:nvPr/>
        </p:nvSpPr>
        <p:spPr>
          <a:xfrm>
            <a:off x="848360" y="836562"/>
            <a:ext cx="5852795" cy="659765"/>
          </a:xfrm>
          <a:prstGeom prst="rect">
            <a:avLst/>
          </a:prstGeom>
        </p:spPr>
        <p:txBody>
          <a:bodyPr wrap="square" lIns="0" tIns="8255" rIns="0" bIns="0" rtlCol="0" vert="horz">
            <a:spAutoFit/>
          </a:bodyPr>
          <a:lstStyle/>
          <a:p>
            <a:pPr marL="12700" marR="6985">
              <a:lnSpc>
                <a:spcPct val="104200"/>
              </a:lnSpc>
              <a:spcBef>
                <a:spcPts val="65"/>
              </a:spcBef>
            </a:pPr>
            <a:r>
              <a:rPr dirty="0" sz="900">
                <a:latin typeface="Liberation Serif"/>
                <a:cs typeface="Liberation Serif"/>
              </a:rPr>
              <a:t>A rapidly growing city in Arizona has its population </a:t>
            </a:r>
            <a:r>
              <a:rPr dirty="0" sz="900" spc="145" i="1">
                <a:latin typeface="Trebuchet MS"/>
                <a:cs typeface="Trebuchet MS"/>
              </a:rPr>
              <a:t>P </a:t>
            </a:r>
            <a:r>
              <a:rPr dirty="0" sz="900">
                <a:latin typeface="Liberation Serif"/>
                <a:cs typeface="Liberation Serif"/>
              </a:rPr>
              <a:t>at time </a:t>
            </a:r>
            <a:r>
              <a:rPr dirty="0" sz="900" spc="-10" i="1">
                <a:latin typeface="Trebuchet MS"/>
                <a:cs typeface="Trebuchet MS"/>
              </a:rPr>
              <a:t>t</a:t>
            </a:r>
            <a:r>
              <a:rPr dirty="0" sz="900" spc="-10">
                <a:latin typeface="Liberation Serif"/>
                <a:cs typeface="Liberation Serif"/>
              </a:rPr>
              <a:t>, </a:t>
            </a:r>
            <a:r>
              <a:rPr dirty="0" sz="900">
                <a:latin typeface="Liberation Serif"/>
                <a:cs typeface="Liberation Serif"/>
              </a:rPr>
              <a:t>where </a:t>
            </a:r>
            <a:r>
              <a:rPr dirty="0" sz="900" spc="-25" i="1">
                <a:latin typeface="Trebuchet MS"/>
                <a:cs typeface="Trebuchet MS"/>
              </a:rPr>
              <a:t>t </a:t>
            </a:r>
            <a:r>
              <a:rPr dirty="0" sz="900">
                <a:latin typeface="Liberation Serif"/>
                <a:cs typeface="Liberation Serif"/>
              </a:rPr>
              <a:t>is the number of decades after the year 2010,  modeled by the formula </a:t>
            </a:r>
            <a:r>
              <a:rPr dirty="0" sz="900" spc="65" i="1">
                <a:latin typeface="Trebuchet MS"/>
                <a:cs typeface="Trebuchet MS"/>
              </a:rPr>
              <a:t>P</a:t>
            </a:r>
            <a:r>
              <a:rPr dirty="0" sz="1050" spc="65">
                <a:latin typeface="Arial"/>
                <a:cs typeface="Arial"/>
              </a:rPr>
              <a:t>(</a:t>
            </a:r>
            <a:r>
              <a:rPr dirty="0" sz="900" spc="65" i="1">
                <a:latin typeface="Trebuchet MS"/>
                <a:cs typeface="Trebuchet MS"/>
              </a:rPr>
              <a:t>t</a:t>
            </a:r>
            <a:r>
              <a:rPr dirty="0" sz="1050" spc="65">
                <a:latin typeface="Arial"/>
                <a:cs typeface="Arial"/>
              </a:rPr>
              <a:t>) </a:t>
            </a:r>
            <a:r>
              <a:rPr dirty="0" sz="1050" spc="155">
                <a:latin typeface="Arial"/>
                <a:cs typeface="Arial"/>
              </a:rPr>
              <a:t>=</a:t>
            </a:r>
            <a:r>
              <a:rPr dirty="0" sz="1050" spc="-200">
                <a:latin typeface="Arial"/>
                <a:cs typeface="Arial"/>
              </a:rPr>
              <a:t> </a:t>
            </a:r>
            <a:r>
              <a:rPr dirty="0" sz="1050" spc="-30">
                <a:latin typeface="Arial"/>
                <a:cs typeface="Arial"/>
              </a:rPr>
              <a:t>25000</a:t>
            </a:r>
            <a:r>
              <a:rPr dirty="0" sz="900" spc="-30" i="1">
                <a:latin typeface="Trebuchet MS"/>
                <a:cs typeface="Trebuchet MS"/>
              </a:rPr>
              <a:t>e</a:t>
            </a:r>
            <a:r>
              <a:rPr dirty="0" baseline="34188" sz="975" spc="-44" i="1">
                <a:latin typeface="Trebuchet MS"/>
                <a:cs typeface="Trebuchet MS"/>
              </a:rPr>
              <a:t>t</a:t>
            </a:r>
            <a:r>
              <a:rPr dirty="0" baseline="31746" sz="1050" spc="-44">
                <a:latin typeface="Arial"/>
                <a:cs typeface="Arial"/>
              </a:rPr>
              <a:t>/5 </a:t>
            </a:r>
            <a:r>
              <a:rPr dirty="0" sz="900">
                <a:latin typeface="Liberation Serif"/>
                <a:cs typeface="Liberation Serif"/>
              </a:rPr>
              <a:t>. Use this function to respond to the following questions.</a:t>
            </a:r>
            <a:endParaRPr sz="900">
              <a:latin typeface="Liberation Serif"/>
              <a:cs typeface="Liberation Serif"/>
            </a:endParaRPr>
          </a:p>
          <a:p>
            <a:pPr marL="458470" marR="5080" indent="-106680">
              <a:lnSpc>
                <a:spcPct val="107200"/>
              </a:lnSpc>
              <a:spcBef>
                <a:spcPts val="75"/>
              </a:spcBef>
            </a:pPr>
            <a:r>
              <a:rPr dirty="0" sz="900" spc="-15">
                <a:latin typeface="Liberation Serif"/>
                <a:cs typeface="Liberation Serif"/>
              </a:rPr>
              <a:t>a. </a:t>
            </a:r>
            <a:r>
              <a:rPr dirty="0" sz="900">
                <a:latin typeface="Liberation Serif"/>
                <a:cs typeface="Liberation Serif"/>
              </a:rPr>
              <a:t>Sketch an accurate graph of </a:t>
            </a:r>
            <a:r>
              <a:rPr dirty="0" sz="900" spc="145" i="1">
                <a:latin typeface="Trebuchet MS"/>
                <a:cs typeface="Trebuchet MS"/>
              </a:rPr>
              <a:t>P </a:t>
            </a:r>
            <a:r>
              <a:rPr dirty="0" sz="900">
                <a:latin typeface="Liberation Serif"/>
                <a:cs typeface="Liberation Serif"/>
              </a:rPr>
              <a:t>for </a:t>
            </a:r>
            <a:r>
              <a:rPr dirty="0" sz="900" spc="-25" i="1">
                <a:latin typeface="Trebuchet MS"/>
                <a:cs typeface="Trebuchet MS"/>
              </a:rPr>
              <a:t>t </a:t>
            </a:r>
            <a:r>
              <a:rPr dirty="0" sz="1050" spc="155">
                <a:latin typeface="Arial"/>
                <a:cs typeface="Arial"/>
              </a:rPr>
              <a:t>= </a:t>
            </a:r>
            <a:r>
              <a:rPr dirty="0" sz="1050" spc="-90">
                <a:latin typeface="Arial"/>
                <a:cs typeface="Arial"/>
              </a:rPr>
              <a:t>0 </a:t>
            </a:r>
            <a:r>
              <a:rPr dirty="0" sz="900">
                <a:latin typeface="Liberation Serif"/>
                <a:cs typeface="Liberation Serif"/>
              </a:rPr>
              <a:t>to </a:t>
            </a:r>
            <a:r>
              <a:rPr dirty="0" sz="900" spc="-25" i="1">
                <a:latin typeface="Trebuchet MS"/>
                <a:cs typeface="Trebuchet MS"/>
              </a:rPr>
              <a:t>t </a:t>
            </a:r>
            <a:r>
              <a:rPr dirty="0" sz="1050" spc="155">
                <a:latin typeface="Arial"/>
                <a:cs typeface="Arial"/>
              </a:rPr>
              <a:t>= </a:t>
            </a:r>
            <a:r>
              <a:rPr dirty="0" sz="1050" spc="-90">
                <a:latin typeface="Arial"/>
                <a:cs typeface="Arial"/>
              </a:rPr>
              <a:t>5 </a:t>
            </a:r>
            <a:r>
              <a:rPr dirty="0" sz="900">
                <a:latin typeface="Liberation Serif"/>
                <a:cs typeface="Liberation Serif"/>
              </a:rPr>
              <a:t>on the axes provided in Figure </a:t>
            </a:r>
            <a:r>
              <a:rPr dirty="0" sz="1050" spc="-40">
                <a:latin typeface="Arial"/>
                <a:cs typeface="Arial"/>
              </a:rPr>
              <a:t>2.7.6</a:t>
            </a:r>
            <a:r>
              <a:rPr dirty="0" sz="900" spc="-40">
                <a:latin typeface="Liberation Serif"/>
                <a:cs typeface="Liberation Serif"/>
              </a:rPr>
              <a:t>. </a:t>
            </a:r>
            <a:r>
              <a:rPr dirty="0" sz="900">
                <a:latin typeface="Liberation Serif"/>
                <a:cs typeface="Liberation Serif"/>
              </a:rPr>
              <a:t>Label the scale on the axes  </a:t>
            </a:r>
            <a:r>
              <a:rPr dirty="0" sz="900" spc="-10">
                <a:latin typeface="Liberation Serif"/>
                <a:cs typeface="Liberation Serif"/>
              </a:rPr>
              <a:t>carefully.</a:t>
            </a:r>
            <a:endParaRPr sz="900">
              <a:latin typeface="Liberation Serif"/>
              <a:cs typeface="Liberation Serif"/>
            </a:endParaRPr>
          </a:p>
        </p:txBody>
      </p:sp>
      <p:sp>
        <p:nvSpPr>
          <p:cNvPr id="10" name="object 10"/>
          <p:cNvSpPr txBox="1"/>
          <p:nvPr/>
        </p:nvSpPr>
        <p:spPr>
          <a:xfrm>
            <a:off x="772121" y="3223949"/>
            <a:ext cx="5936615" cy="2465705"/>
          </a:xfrm>
          <a:prstGeom prst="rect">
            <a:avLst/>
          </a:prstGeom>
        </p:spPr>
        <p:txBody>
          <a:bodyPr wrap="square" lIns="0" tIns="66040" rIns="0" bIns="0" rtlCol="0" vert="horz">
            <a:spAutoFit/>
          </a:bodyPr>
          <a:lstStyle/>
          <a:p>
            <a:pPr marL="1878964">
              <a:lnSpc>
                <a:spcPct val="100000"/>
              </a:lnSpc>
              <a:spcBef>
                <a:spcPts val="520"/>
              </a:spcBef>
            </a:pPr>
            <a:r>
              <a:rPr dirty="0" sz="900" spc="-5" b="1">
                <a:latin typeface="Liberation Serif"/>
                <a:cs typeface="Liberation Serif"/>
              </a:rPr>
              <a:t>Figure</a:t>
            </a:r>
            <a:r>
              <a:rPr dirty="0" sz="900" spc="-10" b="1">
                <a:latin typeface="Liberation Serif"/>
                <a:cs typeface="Liberation Serif"/>
              </a:rPr>
              <a:t> </a:t>
            </a:r>
            <a:r>
              <a:rPr dirty="0" sz="650" spc="145">
                <a:latin typeface="Arial"/>
                <a:cs typeface="Arial"/>
              </a:rPr>
              <a:t>2.7.6</a:t>
            </a:r>
            <a:r>
              <a:rPr dirty="0" sz="900" spc="145">
                <a:latin typeface="Liberation Serif"/>
                <a:cs typeface="Liberation Serif"/>
              </a:rPr>
              <a:t>:</a:t>
            </a:r>
            <a:r>
              <a:rPr dirty="0" sz="900">
                <a:latin typeface="Liberation Serif"/>
                <a:cs typeface="Liberation Serif"/>
              </a:rPr>
              <a:t> Axes for plotting</a:t>
            </a:r>
            <a:r>
              <a:rPr dirty="0" sz="900" spc="-5">
                <a:latin typeface="Liberation Serif"/>
                <a:cs typeface="Liberation Serif"/>
              </a:rPr>
              <a:t> </a:t>
            </a:r>
            <a:r>
              <a:rPr dirty="0" sz="900" spc="40" i="1">
                <a:latin typeface="Trebuchet MS"/>
                <a:cs typeface="Trebuchet MS"/>
              </a:rPr>
              <a:t>y</a:t>
            </a:r>
            <a:r>
              <a:rPr dirty="0" sz="900" spc="-85" i="1">
                <a:latin typeface="Trebuchet MS"/>
                <a:cs typeface="Trebuchet MS"/>
              </a:rPr>
              <a:t> </a:t>
            </a:r>
            <a:r>
              <a:rPr dirty="0" sz="1050" spc="155">
                <a:latin typeface="Arial"/>
                <a:cs typeface="Arial"/>
              </a:rPr>
              <a:t>=</a:t>
            </a:r>
            <a:r>
              <a:rPr dirty="0" sz="1050" spc="-90">
                <a:latin typeface="Arial"/>
                <a:cs typeface="Arial"/>
              </a:rPr>
              <a:t> </a:t>
            </a:r>
            <a:r>
              <a:rPr dirty="0" sz="900" spc="65" i="1">
                <a:latin typeface="Trebuchet MS"/>
                <a:cs typeface="Trebuchet MS"/>
              </a:rPr>
              <a:t>P</a:t>
            </a:r>
            <a:r>
              <a:rPr dirty="0" sz="1050" spc="65">
                <a:latin typeface="Arial"/>
                <a:cs typeface="Arial"/>
              </a:rPr>
              <a:t>(</a:t>
            </a:r>
            <a:r>
              <a:rPr dirty="0" sz="900" spc="65" i="1">
                <a:latin typeface="Trebuchet MS"/>
                <a:cs typeface="Trebuchet MS"/>
              </a:rPr>
              <a:t>t</a:t>
            </a:r>
            <a:r>
              <a:rPr dirty="0" sz="1050" spc="65">
                <a:latin typeface="Arial"/>
                <a:cs typeface="Arial"/>
              </a:rPr>
              <a:t>)</a:t>
            </a:r>
            <a:r>
              <a:rPr dirty="0" sz="1050" spc="50">
                <a:latin typeface="Arial"/>
                <a:cs typeface="Arial"/>
              </a:rPr>
              <a:t> </a:t>
            </a:r>
            <a:r>
              <a:rPr dirty="0" sz="900">
                <a:latin typeface="Liberation Serif"/>
                <a:cs typeface="Liberation Serif"/>
              </a:rPr>
              <a:t>in Activity 1.9.</a:t>
            </a:r>
            <a:endParaRPr sz="900">
              <a:latin typeface="Liberation Serif"/>
              <a:cs typeface="Liberation Serif"/>
            </a:endParaRPr>
          </a:p>
          <a:p>
            <a:pPr algn="just" marL="694690" marR="12065" indent="-114300">
              <a:lnSpc>
                <a:spcPct val="111200"/>
              </a:lnSpc>
              <a:spcBef>
                <a:spcPts val="270"/>
              </a:spcBef>
              <a:buAutoNum type="arabicPeriod"/>
              <a:tabLst>
                <a:tab pos="695325" algn="l"/>
              </a:tabLst>
            </a:pPr>
            <a:r>
              <a:rPr dirty="0" sz="900">
                <a:latin typeface="Liberation Serif"/>
                <a:cs typeface="Liberation Serif"/>
              </a:rPr>
              <a:t>Compute the average rate of change of </a:t>
            </a:r>
            <a:r>
              <a:rPr dirty="0" sz="900" spc="145" i="1">
                <a:latin typeface="Trebuchet MS"/>
                <a:cs typeface="Trebuchet MS"/>
              </a:rPr>
              <a:t>P </a:t>
            </a:r>
            <a:r>
              <a:rPr dirty="0" sz="900">
                <a:latin typeface="Liberation Serif"/>
                <a:cs typeface="Liberation Serif"/>
              </a:rPr>
              <a:t>between 2030 and 2050. Include units on your answer and write one  sentence to explain the meaning (in everyday language) of the value you</a:t>
            </a:r>
            <a:r>
              <a:rPr dirty="0" sz="900" spc="-20">
                <a:latin typeface="Liberation Serif"/>
                <a:cs typeface="Liberation Serif"/>
              </a:rPr>
              <a:t> </a:t>
            </a:r>
            <a:r>
              <a:rPr dirty="0" sz="900">
                <a:latin typeface="Liberation Serif"/>
                <a:cs typeface="Liberation Serif"/>
              </a:rPr>
              <a:t>found.</a:t>
            </a:r>
            <a:endParaRPr sz="900">
              <a:latin typeface="Liberation Serif"/>
              <a:cs typeface="Liberation Serif"/>
            </a:endParaRPr>
          </a:p>
          <a:p>
            <a:pPr algn="just" marL="694690" marR="11430" indent="-114300">
              <a:lnSpc>
                <a:spcPts val="1200"/>
              </a:lnSpc>
              <a:spcBef>
                <a:spcPts val="65"/>
              </a:spcBef>
              <a:buAutoNum type="arabicPeriod"/>
              <a:tabLst>
                <a:tab pos="695325" algn="l"/>
              </a:tabLst>
            </a:pPr>
            <a:r>
              <a:rPr dirty="0" sz="900">
                <a:latin typeface="Liberation Serif"/>
                <a:cs typeface="Liberation Serif"/>
              </a:rPr>
              <a:t>Use the limit definition to write an expression for the instantaneous rate of change of </a:t>
            </a:r>
            <a:r>
              <a:rPr dirty="0" sz="900" spc="145" i="1">
                <a:latin typeface="Trebuchet MS"/>
                <a:cs typeface="Trebuchet MS"/>
              </a:rPr>
              <a:t>P </a:t>
            </a:r>
            <a:r>
              <a:rPr dirty="0" sz="900">
                <a:latin typeface="Liberation Serif"/>
                <a:cs typeface="Liberation Serif"/>
              </a:rPr>
              <a:t>with respect to time, </a:t>
            </a:r>
            <a:r>
              <a:rPr dirty="0" sz="900" spc="-5" i="1">
                <a:latin typeface="Trebuchet MS"/>
                <a:cs typeface="Trebuchet MS"/>
              </a:rPr>
              <a:t>t</a:t>
            </a:r>
            <a:r>
              <a:rPr dirty="0" sz="900" spc="-5">
                <a:latin typeface="Liberation Serif"/>
                <a:cs typeface="Liberation Serif"/>
              </a:rPr>
              <a:t>, </a:t>
            </a:r>
            <a:r>
              <a:rPr dirty="0" sz="900">
                <a:latin typeface="Liberation Serif"/>
                <a:cs typeface="Liberation Serif"/>
              </a:rPr>
              <a:t>at  the instant </a:t>
            </a:r>
            <a:r>
              <a:rPr dirty="0" sz="900" spc="50" i="1">
                <a:latin typeface="Trebuchet MS"/>
                <a:cs typeface="Trebuchet MS"/>
              </a:rPr>
              <a:t>a </a:t>
            </a:r>
            <a:r>
              <a:rPr dirty="0" sz="1050" spc="155">
                <a:latin typeface="Arial"/>
                <a:cs typeface="Arial"/>
              </a:rPr>
              <a:t>=</a:t>
            </a:r>
            <a:r>
              <a:rPr dirty="0" sz="1050" spc="-215">
                <a:latin typeface="Arial"/>
                <a:cs typeface="Arial"/>
              </a:rPr>
              <a:t> </a:t>
            </a:r>
            <a:r>
              <a:rPr dirty="0" sz="1050" spc="-90">
                <a:latin typeface="Arial"/>
                <a:cs typeface="Arial"/>
              </a:rPr>
              <a:t>2 </a:t>
            </a:r>
            <a:r>
              <a:rPr dirty="0" sz="900">
                <a:latin typeface="Liberation Serif"/>
                <a:cs typeface="Liberation Serif"/>
              </a:rPr>
              <a:t>. Explain why this limit is </a:t>
            </a:r>
            <a:r>
              <a:rPr dirty="0" sz="900" spc="-5">
                <a:latin typeface="Liberation Serif"/>
                <a:cs typeface="Liberation Serif"/>
              </a:rPr>
              <a:t>difficult </a:t>
            </a:r>
            <a:r>
              <a:rPr dirty="0" sz="900">
                <a:latin typeface="Liberation Serif"/>
                <a:cs typeface="Liberation Serif"/>
              </a:rPr>
              <a:t>to evaluate </a:t>
            </a:r>
            <a:r>
              <a:rPr dirty="0" sz="900" spc="-10">
                <a:latin typeface="Liberation Serif"/>
                <a:cs typeface="Liberation Serif"/>
              </a:rPr>
              <a:t>exactly.</a:t>
            </a:r>
            <a:endParaRPr sz="900">
              <a:latin typeface="Liberation Serif"/>
              <a:cs typeface="Liberation Serif"/>
            </a:endParaRPr>
          </a:p>
          <a:p>
            <a:pPr algn="just" marL="694690" marR="5080" indent="-114300">
              <a:lnSpc>
                <a:spcPts val="1200"/>
              </a:lnSpc>
              <a:buAutoNum type="arabicPeriod"/>
              <a:tabLst>
                <a:tab pos="695325" algn="l"/>
              </a:tabLst>
            </a:pPr>
            <a:r>
              <a:rPr dirty="0" sz="900">
                <a:latin typeface="Liberation Serif"/>
                <a:cs typeface="Liberation Serif"/>
              </a:rPr>
              <a:t>Estimate the limit in (c) for the instantaneous rate of change of </a:t>
            </a:r>
            <a:r>
              <a:rPr dirty="0" sz="900" spc="145" i="1">
                <a:latin typeface="Trebuchet MS"/>
                <a:cs typeface="Trebuchet MS"/>
              </a:rPr>
              <a:t>P </a:t>
            </a:r>
            <a:r>
              <a:rPr dirty="0" sz="900">
                <a:latin typeface="Liberation Serif"/>
                <a:cs typeface="Liberation Serif"/>
              </a:rPr>
              <a:t>at the instant </a:t>
            </a:r>
            <a:r>
              <a:rPr dirty="0" sz="900" spc="50" i="1">
                <a:latin typeface="Trebuchet MS"/>
                <a:cs typeface="Trebuchet MS"/>
              </a:rPr>
              <a:t>a </a:t>
            </a:r>
            <a:r>
              <a:rPr dirty="0" sz="1050" spc="155">
                <a:latin typeface="Arial"/>
                <a:cs typeface="Arial"/>
              </a:rPr>
              <a:t>= </a:t>
            </a:r>
            <a:r>
              <a:rPr dirty="0" sz="1050" spc="-90">
                <a:latin typeface="Arial"/>
                <a:cs typeface="Arial"/>
              </a:rPr>
              <a:t>2 </a:t>
            </a:r>
            <a:r>
              <a:rPr dirty="0" sz="900">
                <a:latin typeface="Liberation Serif"/>
                <a:cs typeface="Liberation Serif"/>
              </a:rPr>
              <a:t>by using several small </a:t>
            </a:r>
            <a:r>
              <a:rPr dirty="0" sz="900" spc="65" i="1">
                <a:latin typeface="Trebuchet MS"/>
                <a:cs typeface="Trebuchet MS"/>
              </a:rPr>
              <a:t>h  </a:t>
            </a:r>
            <a:r>
              <a:rPr dirty="0" sz="900">
                <a:latin typeface="Liberation Serif"/>
                <a:cs typeface="Liberation Serif"/>
              </a:rPr>
              <a:t>values. Once you have determined an accurate 30 estimate of </a:t>
            </a:r>
            <a:r>
              <a:rPr dirty="0" sz="900" spc="145" i="1">
                <a:latin typeface="Trebuchet MS"/>
                <a:cs typeface="Trebuchet MS"/>
              </a:rPr>
              <a:t>P </a:t>
            </a:r>
            <a:r>
              <a:rPr dirty="0" baseline="31746" sz="1050" spc="22">
                <a:latin typeface="Arial"/>
                <a:cs typeface="Arial"/>
              </a:rPr>
              <a:t>′</a:t>
            </a:r>
            <a:r>
              <a:rPr dirty="0" sz="1050" spc="15">
                <a:latin typeface="Arial"/>
                <a:cs typeface="Arial"/>
              </a:rPr>
              <a:t>(2)</a:t>
            </a:r>
            <a:r>
              <a:rPr dirty="0" sz="900" spc="15">
                <a:latin typeface="Liberation Serif"/>
                <a:cs typeface="Liberation Serif"/>
              </a:rPr>
              <a:t>, </a:t>
            </a:r>
            <a:r>
              <a:rPr dirty="0" sz="900">
                <a:latin typeface="Liberation Serif"/>
                <a:cs typeface="Liberation Serif"/>
              </a:rPr>
              <a:t>include units on your </a:t>
            </a:r>
            <a:r>
              <a:rPr dirty="0" sz="900" spc="-10">
                <a:latin typeface="Liberation Serif"/>
                <a:cs typeface="Liberation Serif"/>
              </a:rPr>
              <a:t>answer, </a:t>
            </a:r>
            <a:r>
              <a:rPr dirty="0" sz="900">
                <a:latin typeface="Liberation Serif"/>
                <a:cs typeface="Liberation Serif"/>
              </a:rPr>
              <a:t>and write one  sentence (using everyday language) to explain the meaning of the value you</a:t>
            </a:r>
            <a:r>
              <a:rPr dirty="0" sz="900" spc="-20">
                <a:latin typeface="Liberation Serif"/>
                <a:cs typeface="Liberation Serif"/>
              </a:rPr>
              <a:t> </a:t>
            </a:r>
            <a:r>
              <a:rPr dirty="0" sz="900">
                <a:latin typeface="Liberation Serif"/>
                <a:cs typeface="Liberation Serif"/>
              </a:rPr>
              <a:t>found.</a:t>
            </a:r>
            <a:endParaRPr sz="900">
              <a:latin typeface="Liberation Serif"/>
              <a:cs typeface="Liberation Serif"/>
            </a:endParaRPr>
          </a:p>
          <a:p>
            <a:pPr algn="just" marL="694690" marR="8890" indent="-114300">
              <a:lnSpc>
                <a:spcPts val="1200"/>
              </a:lnSpc>
              <a:buAutoNum type="arabicPeriod"/>
              <a:tabLst>
                <a:tab pos="695325" algn="l"/>
              </a:tabLst>
            </a:pPr>
            <a:r>
              <a:rPr dirty="0" sz="900">
                <a:latin typeface="Liberation Serif"/>
                <a:cs typeface="Liberation Serif"/>
              </a:rPr>
              <a:t>On your graph above, sketch two lines: one whose slope represents the average rate of change of </a:t>
            </a:r>
            <a:r>
              <a:rPr dirty="0" sz="900" spc="145" i="1">
                <a:latin typeface="Trebuchet MS"/>
                <a:cs typeface="Trebuchet MS"/>
              </a:rPr>
              <a:t>P </a:t>
            </a:r>
            <a:r>
              <a:rPr dirty="0" sz="900">
                <a:latin typeface="Liberation Serif"/>
                <a:cs typeface="Liberation Serif"/>
              </a:rPr>
              <a:t>on </a:t>
            </a:r>
            <a:r>
              <a:rPr dirty="0" sz="1050" spc="-30">
                <a:latin typeface="Arial"/>
                <a:cs typeface="Arial"/>
              </a:rPr>
              <a:t>[2, </a:t>
            </a:r>
            <a:r>
              <a:rPr dirty="0" sz="1050" spc="-65">
                <a:latin typeface="Arial"/>
                <a:cs typeface="Arial"/>
              </a:rPr>
              <a:t>4]</a:t>
            </a:r>
            <a:r>
              <a:rPr dirty="0" sz="900" spc="-65">
                <a:latin typeface="Liberation Serif"/>
                <a:cs typeface="Liberation Serif"/>
              </a:rPr>
              <a:t>, </a:t>
            </a:r>
            <a:r>
              <a:rPr dirty="0" sz="900">
                <a:latin typeface="Liberation Serif"/>
                <a:cs typeface="Liberation Serif"/>
              </a:rPr>
              <a:t>the  other</a:t>
            </a:r>
            <a:r>
              <a:rPr dirty="0" sz="900" spc="-5">
                <a:latin typeface="Liberation Serif"/>
                <a:cs typeface="Liberation Serif"/>
              </a:rPr>
              <a:t> </a:t>
            </a:r>
            <a:r>
              <a:rPr dirty="0" sz="900">
                <a:latin typeface="Liberation Serif"/>
                <a:cs typeface="Liberation Serif"/>
              </a:rPr>
              <a:t>whose slope represents</a:t>
            </a:r>
            <a:r>
              <a:rPr dirty="0" sz="900" spc="-5">
                <a:latin typeface="Liberation Serif"/>
                <a:cs typeface="Liberation Serif"/>
              </a:rPr>
              <a:t> </a:t>
            </a:r>
            <a:r>
              <a:rPr dirty="0" sz="900">
                <a:latin typeface="Liberation Serif"/>
                <a:cs typeface="Liberation Serif"/>
              </a:rPr>
              <a:t>the instantaneous rate</a:t>
            </a:r>
            <a:r>
              <a:rPr dirty="0" sz="900" spc="-5">
                <a:latin typeface="Liberation Serif"/>
                <a:cs typeface="Liberation Serif"/>
              </a:rPr>
              <a:t> </a:t>
            </a:r>
            <a:r>
              <a:rPr dirty="0" sz="900">
                <a:latin typeface="Liberation Serif"/>
                <a:cs typeface="Liberation Serif"/>
              </a:rPr>
              <a:t>of change of</a:t>
            </a:r>
            <a:r>
              <a:rPr dirty="0" sz="900" spc="-10">
                <a:latin typeface="Liberation Serif"/>
                <a:cs typeface="Liberation Serif"/>
              </a:rPr>
              <a:t> </a:t>
            </a:r>
            <a:r>
              <a:rPr dirty="0" sz="900" spc="145" i="1">
                <a:latin typeface="Trebuchet MS"/>
                <a:cs typeface="Trebuchet MS"/>
              </a:rPr>
              <a:t>P</a:t>
            </a:r>
            <a:r>
              <a:rPr dirty="0" sz="900" spc="70" i="1">
                <a:latin typeface="Trebuchet MS"/>
                <a:cs typeface="Trebuchet MS"/>
              </a:rPr>
              <a:t> </a:t>
            </a:r>
            <a:r>
              <a:rPr dirty="0" sz="900">
                <a:latin typeface="Liberation Serif"/>
                <a:cs typeface="Liberation Serif"/>
              </a:rPr>
              <a:t>at the</a:t>
            </a:r>
            <a:r>
              <a:rPr dirty="0" sz="900" spc="-5">
                <a:latin typeface="Liberation Serif"/>
                <a:cs typeface="Liberation Serif"/>
              </a:rPr>
              <a:t> </a:t>
            </a:r>
            <a:r>
              <a:rPr dirty="0" sz="900">
                <a:latin typeface="Liberation Serif"/>
                <a:cs typeface="Liberation Serif"/>
              </a:rPr>
              <a:t>instant</a:t>
            </a:r>
            <a:r>
              <a:rPr dirty="0" sz="900" spc="-5">
                <a:latin typeface="Liberation Serif"/>
                <a:cs typeface="Liberation Serif"/>
              </a:rPr>
              <a:t> </a:t>
            </a:r>
            <a:r>
              <a:rPr dirty="0" sz="900" spc="50" i="1">
                <a:latin typeface="Trebuchet MS"/>
                <a:cs typeface="Trebuchet MS"/>
              </a:rPr>
              <a:t>a</a:t>
            </a:r>
            <a:r>
              <a:rPr dirty="0" sz="900" spc="-45" i="1">
                <a:latin typeface="Trebuchet MS"/>
                <a:cs typeface="Trebuchet MS"/>
              </a:rPr>
              <a:t> </a:t>
            </a:r>
            <a:r>
              <a:rPr dirty="0" sz="1050" spc="155">
                <a:latin typeface="Arial"/>
                <a:cs typeface="Arial"/>
              </a:rPr>
              <a:t>=</a:t>
            </a:r>
            <a:r>
              <a:rPr dirty="0" sz="1050" spc="-95">
                <a:latin typeface="Arial"/>
                <a:cs typeface="Arial"/>
              </a:rPr>
              <a:t> </a:t>
            </a:r>
            <a:r>
              <a:rPr dirty="0" sz="1050" spc="-90">
                <a:latin typeface="Arial"/>
                <a:cs typeface="Arial"/>
              </a:rPr>
              <a:t>2</a:t>
            </a:r>
            <a:r>
              <a:rPr dirty="0" sz="1050" spc="-114">
                <a:latin typeface="Arial"/>
                <a:cs typeface="Arial"/>
              </a:rPr>
              <a:t> </a:t>
            </a:r>
            <a:r>
              <a:rPr dirty="0" sz="900">
                <a:latin typeface="Liberation Serif"/>
                <a:cs typeface="Liberation Serif"/>
              </a:rPr>
              <a:t>.</a:t>
            </a:r>
            <a:endParaRPr sz="900">
              <a:latin typeface="Liberation Serif"/>
              <a:cs typeface="Liberation Serif"/>
            </a:endParaRPr>
          </a:p>
          <a:p>
            <a:pPr algn="just" marL="694690" marR="12700" indent="-114300">
              <a:lnSpc>
                <a:spcPts val="1200"/>
              </a:lnSpc>
              <a:buAutoNum type="arabicPeriod"/>
              <a:tabLst>
                <a:tab pos="695325" algn="l"/>
              </a:tabLst>
            </a:pPr>
            <a:r>
              <a:rPr dirty="0" sz="900">
                <a:latin typeface="Liberation Serif"/>
                <a:cs typeface="Liberation Serif"/>
              </a:rPr>
              <a:t>In a carefully-worded sentence, describe the behavior of </a:t>
            </a:r>
            <a:r>
              <a:rPr dirty="0" sz="900" spc="145" i="1">
                <a:latin typeface="Trebuchet MS"/>
                <a:cs typeface="Trebuchet MS"/>
              </a:rPr>
              <a:t>P </a:t>
            </a:r>
            <a:r>
              <a:rPr dirty="0" baseline="31746"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 </a:t>
            </a:r>
            <a:r>
              <a:rPr dirty="0" sz="900">
                <a:latin typeface="Liberation Serif"/>
                <a:cs typeface="Liberation Serif"/>
              </a:rPr>
              <a:t>as a increases in value. What does this reflect  about the behavior of the given function </a:t>
            </a:r>
            <a:r>
              <a:rPr dirty="0" sz="900" spc="145" i="1">
                <a:latin typeface="Trebuchet MS"/>
                <a:cs typeface="Trebuchet MS"/>
              </a:rPr>
              <a:t>P</a:t>
            </a:r>
            <a:r>
              <a:rPr dirty="0" sz="900" spc="-165" i="1">
                <a:latin typeface="Trebuchet MS"/>
                <a:cs typeface="Trebuchet MS"/>
              </a:rPr>
              <a:t> </a:t>
            </a:r>
            <a:r>
              <a:rPr dirty="0" sz="900">
                <a:latin typeface="Liberation Serif"/>
                <a:cs typeface="Liberation Serif"/>
              </a:rPr>
              <a:t>?</a:t>
            </a:r>
            <a:endParaRPr sz="900">
              <a:latin typeface="Liberation Serif"/>
              <a:cs typeface="Liberation Serif"/>
            </a:endParaRPr>
          </a:p>
          <a:p>
            <a:pPr>
              <a:lnSpc>
                <a:spcPct val="100000"/>
              </a:lnSpc>
              <a:spcBef>
                <a:spcPts val="15"/>
              </a:spcBef>
            </a:pPr>
            <a:endParaRPr sz="1150">
              <a:latin typeface="Times New Roman"/>
              <a:cs typeface="Times New Roman"/>
            </a:endParaRPr>
          </a:p>
          <a:p>
            <a:pPr marL="12700">
              <a:lnSpc>
                <a:spcPct val="100000"/>
              </a:lnSpc>
            </a:pPr>
            <a:r>
              <a:rPr dirty="0" sz="1050" spc="-5">
                <a:solidFill>
                  <a:srgbClr val="1279C2"/>
                </a:solidFill>
                <a:latin typeface="Liberation Sans"/>
                <a:cs typeface="Liberation Sans"/>
              </a:rPr>
              <a:t>SUMMARY</a:t>
            </a:r>
            <a:endParaRPr sz="1050">
              <a:latin typeface="Liberation Sans"/>
              <a:cs typeface="Liberation Sans"/>
            </a:endParaRPr>
          </a:p>
          <a:p>
            <a:pPr marL="12700">
              <a:lnSpc>
                <a:spcPct val="100000"/>
              </a:lnSpc>
              <a:spcBef>
                <a:spcPts val="315"/>
              </a:spcBef>
            </a:pPr>
            <a:r>
              <a:rPr dirty="0" sz="900">
                <a:latin typeface="Liberation Serif"/>
                <a:cs typeface="Liberation Serif"/>
              </a:rPr>
              <a:t>In this section, we encountered the following important</a:t>
            </a:r>
            <a:r>
              <a:rPr dirty="0" sz="900" spc="-10">
                <a:latin typeface="Liberation Serif"/>
                <a:cs typeface="Liberation Serif"/>
              </a:rPr>
              <a:t> </a:t>
            </a:r>
            <a:r>
              <a:rPr dirty="0" sz="900">
                <a:latin typeface="Liberation Serif"/>
                <a:cs typeface="Liberation Serif"/>
              </a:rPr>
              <a:t>ideas:</a:t>
            </a:r>
            <a:endParaRPr sz="900">
              <a:latin typeface="Liberation Serif"/>
              <a:cs typeface="Liberation Serif"/>
            </a:endParaRPr>
          </a:p>
        </p:txBody>
      </p:sp>
      <p:sp>
        <p:nvSpPr>
          <p:cNvPr id="11" name="object 11"/>
          <p:cNvSpPr txBox="1"/>
          <p:nvPr/>
        </p:nvSpPr>
        <p:spPr>
          <a:xfrm>
            <a:off x="932193" y="5690706"/>
            <a:ext cx="5845810" cy="221615"/>
          </a:xfrm>
          <a:prstGeom prst="rect">
            <a:avLst/>
          </a:prstGeom>
        </p:spPr>
        <p:txBody>
          <a:bodyPr wrap="square" lIns="0" tIns="17145" rIns="0" bIns="0" rtlCol="0" vert="horz">
            <a:spAutoFit/>
          </a:bodyPr>
          <a:lstStyle/>
          <a:p>
            <a:pPr algn="ctr" marL="791210">
              <a:lnSpc>
                <a:spcPts val="545"/>
              </a:lnSpc>
              <a:spcBef>
                <a:spcPts val="135"/>
              </a:spcBef>
            </a:pPr>
            <a:r>
              <a:rPr dirty="0" sz="650" spc="65" i="1">
                <a:latin typeface="Trebuchet MS"/>
                <a:cs typeface="Trebuchet MS"/>
              </a:rPr>
              <a:t>f</a:t>
            </a:r>
            <a:r>
              <a:rPr dirty="0" sz="700" spc="65">
                <a:latin typeface="Arial"/>
                <a:cs typeface="Arial"/>
              </a:rPr>
              <a:t>(</a:t>
            </a:r>
            <a:r>
              <a:rPr dirty="0" sz="650" spc="65" i="1">
                <a:latin typeface="Trebuchet MS"/>
                <a:cs typeface="Trebuchet MS"/>
              </a:rPr>
              <a:t>b</a:t>
            </a:r>
            <a:r>
              <a:rPr dirty="0" sz="700" spc="65">
                <a:latin typeface="Arial"/>
                <a:cs typeface="Arial"/>
              </a:rPr>
              <a:t>)−</a:t>
            </a:r>
            <a:r>
              <a:rPr dirty="0" sz="650" spc="65" i="1">
                <a:latin typeface="Trebuchet MS"/>
                <a:cs typeface="Trebuchet MS"/>
              </a:rPr>
              <a:t>f</a:t>
            </a:r>
            <a:r>
              <a:rPr dirty="0" sz="700" spc="65">
                <a:latin typeface="Arial"/>
                <a:cs typeface="Arial"/>
              </a:rPr>
              <a:t>(</a:t>
            </a:r>
            <a:r>
              <a:rPr dirty="0" sz="650" spc="65" i="1">
                <a:latin typeface="Trebuchet MS"/>
                <a:cs typeface="Trebuchet MS"/>
              </a:rPr>
              <a:t>a</a:t>
            </a:r>
            <a:r>
              <a:rPr dirty="0" sz="700" spc="65">
                <a:latin typeface="Arial"/>
                <a:cs typeface="Arial"/>
              </a:rPr>
              <a:t>)</a:t>
            </a:r>
            <a:endParaRPr sz="700">
              <a:latin typeface="Arial"/>
              <a:cs typeface="Arial"/>
            </a:endParaRPr>
          </a:p>
          <a:p>
            <a:pPr marL="12700">
              <a:lnSpc>
                <a:spcPts val="965"/>
              </a:lnSpc>
              <a:tabLst>
                <a:tab pos="3527425" algn="l"/>
              </a:tabLst>
            </a:pPr>
            <a:r>
              <a:rPr dirty="0" sz="900">
                <a:latin typeface="Liberation Serif"/>
                <a:cs typeface="Liberation Serif"/>
              </a:rPr>
              <a:t>The average rate of change of a function </a:t>
            </a:r>
            <a:r>
              <a:rPr dirty="0" sz="900" spc="120" i="1">
                <a:latin typeface="Trebuchet MS"/>
                <a:cs typeface="Trebuchet MS"/>
              </a:rPr>
              <a:t>f </a:t>
            </a:r>
            <a:r>
              <a:rPr dirty="0" sz="900">
                <a:latin typeface="Liberation Serif"/>
                <a:cs typeface="Liberation Serif"/>
              </a:rPr>
              <a:t>on the interval </a:t>
            </a:r>
            <a:r>
              <a:rPr dirty="0" sz="1050" spc="10">
                <a:latin typeface="Arial"/>
                <a:cs typeface="Arial"/>
              </a:rPr>
              <a:t>[</a:t>
            </a:r>
            <a:r>
              <a:rPr dirty="0" sz="900" spc="10" i="1">
                <a:latin typeface="Trebuchet MS"/>
                <a:cs typeface="Trebuchet MS"/>
              </a:rPr>
              <a:t>a</a:t>
            </a:r>
            <a:r>
              <a:rPr dirty="0" sz="1050" spc="10">
                <a:latin typeface="Arial"/>
                <a:cs typeface="Arial"/>
              </a:rPr>
              <a:t>,</a:t>
            </a:r>
            <a:r>
              <a:rPr dirty="0" sz="1050" spc="-10">
                <a:latin typeface="Arial"/>
                <a:cs typeface="Arial"/>
              </a:rPr>
              <a:t> </a:t>
            </a:r>
            <a:r>
              <a:rPr dirty="0" sz="900" spc="-35" i="1">
                <a:latin typeface="Trebuchet MS"/>
                <a:cs typeface="Trebuchet MS"/>
              </a:rPr>
              <a:t>b</a:t>
            </a:r>
            <a:r>
              <a:rPr dirty="0" sz="1050" spc="-35">
                <a:latin typeface="Arial"/>
                <a:cs typeface="Arial"/>
              </a:rPr>
              <a:t>]</a:t>
            </a:r>
            <a:r>
              <a:rPr dirty="0" sz="1050" spc="-105">
                <a:latin typeface="Arial"/>
                <a:cs typeface="Arial"/>
              </a:rPr>
              <a:t> </a:t>
            </a:r>
            <a:r>
              <a:rPr dirty="0" sz="900">
                <a:latin typeface="Liberation Serif"/>
                <a:cs typeface="Liberation Serif"/>
              </a:rPr>
              <a:t>is	. The units on the average rate of change are</a:t>
            </a:r>
            <a:r>
              <a:rPr dirty="0" sz="900" spc="105">
                <a:latin typeface="Liberation Serif"/>
                <a:cs typeface="Liberation Serif"/>
              </a:rPr>
              <a:t> </a:t>
            </a:r>
            <a:r>
              <a:rPr dirty="0" sz="900">
                <a:latin typeface="Liberation Serif"/>
                <a:cs typeface="Liberation Serif"/>
              </a:rPr>
              <a:t>units</a:t>
            </a:r>
            <a:endParaRPr sz="900">
              <a:latin typeface="Liberation Serif"/>
              <a:cs typeface="Liberation Serif"/>
            </a:endParaRPr>
          </a:p>
        </p:txBody>
      </p:sp>
      <p:sp>
        <p:nvSpPr>
          <p:cNvPr id="12" name="object 12"/>
          <p:cNvSpPr/>
          <p:nvPr/>
        </p:nvSpPr>
        <p:spPr>
          <a:xfrm>
            <a:off x="4040316" y="5839647"/>
            <a:ext cx="410209" cy="0"/>
          </a:xfrm>
          <a:custGeom>
            <a:avLst/>
            <a:gdLst/>
            <a:ahLst/>
            <a:cxnLst/>
            <a:rect l="l" t="t" r="r" b="b"/>
            <a:pathLst>
              <a:path w="410210" h="0">
                <a:moveTo>
                  <a:pt x="0" y="0"/>
                </a:moveTo>
                <a:lnTo>
                  <a:pt x="409784" y="0"/>
                </a:lnTo>
              </a:path>
            </a:pathLst>
          </a:custGeom>
          <a:ln w="9529">
            <a:solidFill>
              <a:srgbClr val="000000"/>
            </a:solidFill>
          </a:ln>
        </p:spPr>
        <p:txBody>
          <a:bodyPr wrap="square" lIns="0" tIns="0" rIns="0" bIns="0" rtlCol="0"/>
          <a:lstStyle/>
          <a:p/>
        </p:txBody>
      </p:sp>
      <p:sp>
        <p:nvSpPr>
          <p:cNvPr id="13" name="object 13"/>
          <p:cNvSpPr txBox="1"/>
          <p:nvPr/>
        </p:nvSpPr>
        <p:spPr>
          <a:xfrm>
            <a:off x="932193" y="5814595"/>
            <a:ext cx="5848350" cy="431165"/>
          </a:xfrm>
          <a:prstGeom prst="rect">
            <a:avLst/>
          </a:prstGeom>
        </p:spPr>
        <p:txBody>
          <a:bodyPr wrap="square" lIns="0" tIns="17145" rIns="0" bIns="0" rtlCol="0" vert="horz">
            <a:spAutoFit/>
          </a:bodyPr>
          <a:lstStyle/>
          <a:p>
            <a:pPr marL="3234055">
              <a:lnSpc>
                <a:spcPct val="100000"/>
              </a:lnSpc>
              <a:spcBef>
                <a:spcPts val="135"/>
              </a:spcBef>
            </a:pPr>
            <a:r>
              <a:rPr dirty="0" sz="650" spc="25" i="1">
                <a:latin typeface="Trebuchet MS"/>
                <a:cs typeface="Trebuchet MS"/>
              </a:rPr>
              <a:t>b</a:t>
            </a:r>
            <a:r>
              <a:rPr dirty="0" sz="700" spc="25">
                <a:latin typeface="Arial"/>
                <a:cs typeface="Arial"/>
              </a:rPr>
              <a:t>−</a:t>
            </a:r>
            <a:r>
              <a:rPr dirty="0" sz="650" spc="25" i="1">
                <a:latin typeface="Trebuchet MS"/>
                <a:cs typeface="Trebuchet MS"/>
              </a:rPr>
              <a:t>a</a:t>
            </a:r>
            <a:endParaRPr sz="650">
              <a:latin typeface="Trebuchet MS"/>
              <a:cs typeface="Trebuchet MS"/>
            </a:endParaRPr>
          </a:p>
          <a:p>
            <a:pPr marL="12700" marR="5080">
              <a:lnSpc>
                <a:spcPct val="97600"/>
              </a:lnSpc>
              <a:spcBef>
                <a:spcPts val="35"/>
              </a:spcBef>
            </a:pPr>
            <a:r>
              <a:rPr dirty="0" sz="900">
                <a:latin typeface="Liberation Serif"/>
                <a:cs typeface="Liberation Serif"/>
              </a:rPr>
              <a:t>of </a:t>
            </a:r>
            <a:r>
              <a:rPr dirty="0" sz="900" spc="120" i="1">
                <a:latin typeface="Trebuchet MS"/>
                <a:cs typeface="Trebuchet MS"/>
              </a:rPr>
              <a:t>f </a:t>
            </a:r>
            <a:r>
              <a:rPr dirty="0" sz="900">
                <a:latin typeface="Liberation Serif"/>
                <a:cs typeface="Liberation Serif"/>
              </a:rPr>
              <a:t>per unit of </a:t>
            </a:r>
            <a:r>
              <a:rPr dirty="0" sz="900" spc="55" i="1">
                <a:latin typeface="Trebuchet MS"/>
                <a:cs typeface="Trebuchet MS"/>
              </a:rPr>
              <a:t>x</a:t>
            </a:r>
            <a:r>
              <a:rPr dirty="0" sz="900" spc="55">
                <a:latin typeface="Liberation Serif"/>
                <a:cs typeface="Liberation Serif"/>
              </a:rPr>
              <a:t>, </a:t>
            </a:r>
            <a:r>
              <a:rPr dirty="0" sz="900">
                <a:latin typeface="Liberation Serif"/>
                <a:cs typeface="Liberation Serif"/>
              </a:rPr>
              <a:t>and the numerical value of the average rate of change represents the slope of the secant line between the  points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and </a:t>
            </a:r>
            <a:r>
              <a:rPr dirty="0" sz="1050" spc="-20">
                <a:latin typeface="Arial"/>
                <a:cs typeface="Arial"/>
              </a:rPr>
              <a:t>(</a:t>
            </a:r>
            <a:r>
              <a:rPr dirty="0" sz="900" spc="-20" i="1">
                <a:latin typeface="Trebuchet MS"/>
                <a:cs typeface="Trebuchet MS"/>
              </a:rPr>
              <a:t>b</a:t>
            </a:r>
            <a:r>
              <a:rPr dirty="0" sz="1050" spc="-20">
                <a:latin typeface="Arial"/>
                <a:cs typeface="Arial"/>
              </a:rPr>
              <a:t>, </a:t>
            </a:r>
            <a:r>
              <a:rPr dirty="0" sz="900" spc="30" i="1">
                <a:latin typeface="Trebuchet MS"/>
                <a:cs typeface="Trebuchet MS"/>
              </a:rPr>
              <a:t>f</a:t>
            </a:r>
            <a:r>
              <a:rPr dirty="0" sz="1050" spc="30">
                <a:latin typeface="Arial"/>
                <a:cs typeface="Arial"/>
              </a:rPr>
              <a:t>(</a:t>
            </a:r>
            <a:r>
              <a:rPr dirty="0" sz="900" spc="30" i="1">
                <a:latin typeface="Trebuchet MS"/>
                <a:cs typeface="Trebuchet MS"/>
              </a:rPr>
              <a:t>b</a:t>
            </a:r>
            <a:r>
              <a:rPr dirty="0" sz="1050" spc="30">
                <a:latin typeface="Arial"/>
                <a:cs typeface="Arial"/>
              </a:rPr>
              <a:t>)) </a:t>
            </a:r>
            <a:r>
              <a:rPr dirty="0" sz="900">
                <a:latin typeface="Liberation Serif"/>
                <a:cs typeface="Liberation Serif"/>
              </a:rPr>
              <a:t>on the graph of </a:t>
            </a:r>
            <a:r>
              <a:rPr dirty="0" sz="900" spc="40" i="1">
                <a:latin typeface="Trebuchet MS"/>
                <a:cs typeface="Trebuchet MS"/>
              </a:rPr>
              <a:t>y </a:t>
            </a:r>
            <a:r>
              <a:rPr dirty="0" sz="1050" spc="15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 </a:t>
            </a:r>
            <a:r>
              <a:rPr dirty="0" sz="900">
                <a:latin typeface="Liberation Serif"/>
                <a:cs typeface="Liberation Serif"/>
              </a:rPr>
              <a:t>. If we view the interval as being </a:t>
            </a:r>
            <a:r>
              <a:rPr dirty="0" sz="1050" spc="10">
                <a:latin typeface="Arial"/>
                <a:cs typeface="Arial"/>
              </a:rPr>
              <a:t>[</a:t>
            </a:r>
            <a:r>
              <a:rPr dirty="0" sz="900" spc="10" i="1">
                <a:latin typeface="Trebuchet MS"/>
                <a:cs typeface="Trebuchet MS"/>
              </a:rPr>
              <a:t>a</a:t>
            </a:r>
            <a:r>
              <a:rPr dirty="0" sz="1050" spc="10">
                <a:latin typeface="Arial"/>
                <a:cs typeface="Arial"/>
              </a:rPr>
              <a:t>, </a:t>
            </a:r>
            <a:r>
              <a:rPr dirty="0" sz="900" spc="50" i="1">
                <a:latin typeface="Trebuchet MS"/>
                <a:cs typeface="Trebuchet MS"/>
              </a:rPr>
              <a:t>a </a:t>
            </a:r>
            <a:r>
              <a:rPr dirty="0" sz="1050" spc="155">
                <a:latin typeface="Arial"/>
                <a:cs typeface="Arial"/>
              </a:rPr>
              <a:t>+ </a:t>
            </a:r>
            <a:r>
              <a:rPr dirty="0" sz="900" spc="35" i="1">
                <a:latin typeface="Trebuchet MS"/>
                <a:cs typeface="Trebuchet MS"/>
              </a:rPr>
              <a:t>h</a:t>
            </a:r>
            <a:r>
              <a:rPr dirty="0" sz="1050" spc="35">
                <a:latin typeface="Arial"/>
                <a:cs typeface="Arial"/>
              </a:rPr>
              <a:t>] </a:t>
            </a:r>
            <a:r>
              <a:rPr dirty="0" sz="900">
                <a:latin typeface="Liberation Serif"/>
                <a:cs typeface="Liberation Serif"/>
              </a:rPr>
              <a:t>instead of [a, b],</a:t>
            </a:r>
            <a:r>
              <a:rPr dirty="0" sz="900" spc="-125">
                <a:latin typeface="Liberation Serif"/>
                <a:cs typeface="Liberation Serif"/>
              </a:rPr>
              <a:t> </a:t>
            </a:r>
            <a:r>
              <a:rPr dirty="0" sz="900">
                <a:latin typeface="Liberation Serif"/>
                <a:cs typeface="Liberation Serif"/>
              </a:rPr>
              <a:t>the</a:t>
            </a:r>
            <a:endParaRPr sz="900">
              <a:latin typeface="Liberation Serif"/>
              <a:cs typeface="Liberation Serif"/>
            </a:endParaRPr>
          </a:p>
        </p:txBody>
      </p:sp>
      <p:sp>
        <p:nvSpPr>
          <p:cNvPr id="14" name="object 14"/>
          <p:cNvSpPr txBox="1"/>
          <p:nvPr/>
        </p:nvSpPr>
        <p:spPr>
          <a:xfrm>
            <a:off x="932193" y="6260559"/>
            <a:ext cx="4191635" cy="163195"/>
          </a:xfrm>
          <a:prstGeom prst="rect">
            <a:avLst/>
          </a:prstGeom>
        </p:spPr>
        <p:txBody>
          <a:bodyPr wrap="square" lIns="0" tIns="12700" rIns="0" bIns="0" rtlCol="0" vert="horz">
            <a:spAutoFit/>
          </a:bodyPr>
          <a:lstStyle/>
          <a:p>
            <a:pPr marL="12700">
              <a:lnSpc>
                <a:spcPct val="100000"/>
              </a:lnSpc>
              <a:spcBef>
                <a:spcPts val="100"/>
              </a:spcBef>
            </a:pPr>
            <a:r>
              <a:rPr dirty="0" sz="900">
                <a:latin typeface="Liberation Serif"/>
                <a:cs typeface="Liberation Serif"/>
              </a:rPr>
              <a:t>meaning is still the same, but the average rate of change is now computed by </a:t>
            </a:r>
            <a:r>
              <a:rPr dirty="0" baseline="51282" sz="975" spc="104" i="1">
                <a:latin typeface="Trebuchet MS"/>
                <a:cs typeface="Trebuchet MS"/>
              </a:rPr>
              <a:t>f</a:t>
            </a:r>
            <a:r>
              <a:rPr dirty="0" baseline="47619" sz="1050" spc="104">
                <a:latin typeface="Arial"/>
                <a:cs typeface="Arial"/>
              </a:rPr>
              <a:t>(</a:t>
            </a:r>
            <a:r>
              <a:rPr dirty="0" baseline="51282" sz="975" spc="104" i="1">
                <a:latin typeface="Trebuchet MS"/>
                <a:cs typeface="Trebuchet MS"/>
              </a:rPr>
              <a:t>a</a:t>
            </a:r>
            <a:r>
              <a:rPr dirty="0" baseline="47619" sz="1050" spc="104">
                <a:latin typeface="Arial"/>
                <a:cs typeface="Arial"/>
              </a:rPr>
              <a:t>+</a:t>
            </a:r>
            <a:r>
              <a:rPr dirty="0" baseline="51282" sz="975" spc="104" i="1">
                <a:latin typeface="Trebuchet MS"/>
                <a:cs typeface="Trebuchet MS"/>
              </a:rPr>
              <a:t>h</a:t>
            </a:r>
            <a:r>
              <a:rPr dirty="0" baseline="47619" sz="1050" spc="104">
                <a:latin typeface="Arial"/>
                <a:cs typeface="Arial"/>
              </a:rPr>
              <a:t>)−</a:t>
            </a:r>
            <a:r>
              <a:rPr dirty="0" baseline="51282" sz="975" spc="104" i="1">
                <a:latin typeface="Trebuchet MS"/>
                <a:cs typeface="Trebuchet MS"/>
              </a:rPr>
              <a:t>f</a:t>
            </a:r>
            <a:r>
              <a:rPr dirty="0" baseline="47619" sz="1050" spc="104">
                <a:latin typeface="Arial"/>
                <a:cs typeface="Arial"/>
              </a:rPr>
              <a:t>(</a:t>
            </a:r>
            <a:r>
              <a:rPr dirty="0" baseline="51282" sz="975" spc="104" i="1">
                <a:latin typeface="Trebuchet MS"/>
                <a:cs typeface="Trebuchet MS"/>
              </a:rPr>
              <a:t>a</a:t>
            </a:r>
            <a:r>
              <a:rPr dirty="0" baseline="47619" sz="1050" spc="104">
                <a:latin typeface="Arial"/>
                <a:cs typeface="Arial"/>
              </a:rPr>
              <a:t>)</a:t>
            </a:r>
            <a:r>
              <a:rPr dirty="0" baseline="47619" sz="1050" spc="52">
                <a:latin typeface="Arial"/>
                <a:cs typeface="Arial"/>
              </a:rPr>
              <a:t> </a:t>
            </a:r>
            <a:r>
              <a:rPr dirty="0" sz="900">
                <a:latin typeface="Liberation Serif"/>
                <a:cs typeface="Liberation Serif"/>
              </a:rPr>
              <a:t>.</a:t>
            </a:r>
            <a:endParaRPr sz="900">
              <a:latin typeface="Liberation Serif"/>
              <a:cs typeface="Liberation Serif"/>
            </a:endParaRPr>
          </a:p>
        </p:txBody>
      </p:sp>
      <p:sp>
        <p:nvSpPr>
          <p:cNvPr id="15" name="object 15"/>
          <p:cNvSpPr/>
          <p:nvPr/>
        </p:nvSpPr>
        <p:spPr>
          <a:xfrm>
            <a:off x="4507280" y="6354260"/>
            <a:ext cx="534035" cy="0"/>
          </a:xfrm>
          <a:custGeom>
            <a:avLst/>
            <a:gdLst/>
            <a:ahLst/>
            <a:cxnLst/>
            <a:rect l="l" t="t" r="r" b="b"/>
            <a:pathLst>
              <a:path w="534035" h="0">
                <a:moveTo>
                  <a:pt x="0" y="0"/>
                </a:moveTo>
                <a:lnTo>
                  <a:pt x="533673" y="0"/>
                </a:lnTo>
              </a:path>
            </a:pathLst>
          </a:custGeom>
          <a:ln w="9529">
            <a:solidFill>
              <a:srgbClr val="000000"/>
            </a:solidFill>
          </a:ln>
        </p:spPr>
        <p:txBody>
          <a:bodyPr wrap="square" lIns="0" tIns="0" rIns="0" bIns="0" rtlCol="0"/>
          <a:lstStyle/>
          <a:p/>
        </p:txBody>
      </p:sp>
      <p:sp>
        <p:nvSpPr>
          <p:cNvPr id="16" name="object 16"/>
          <p:cNvSpPr txBox="1"/>
          <p:nvPr/>
        </p:nvSpPr>
        <p:spPr>
          <a:xfrm>
            <a:off x="932193" y="6350208"/>
            <a:ext cx="5840095" cy="407034"/>
          </a:xfrm>
          <a:prstGeom prst="rect">
            <a:avLst/>
          </a:prstGeom>
        </p:spPr>
        <p:txBody>
          <a:bodyPr wrap="square" lIns="0" tIns="12065" rIns="0" bIns="0" rtlCol="0" vert="horz">
            <a:spAutoFit/>
          </a:bodyPr>
          <a:lstStyle/>
          <a:p>
            <a:pPr algn="ctr" marL="1837689">
              <a:lnSpc>
                <a:spcPts val="680"/>
              </a:lnSpc>
              <a:spcBef>
                <a:spcPts val="95"/>
              </a:spcBef>
            </a:pPr>
            <a:r>
              <a:rPr dirty="0" sz="650" spc="40" i="1">
                <a:latin typeface="Trebuchet MS"/>
                <a:cs typeface="Trebuchet MS"/>
              </a:rPr>
              <a:t>h</a:t>
            </a:r>
            <a:endParaRPr sz="650">
              <a:latin typeface="Trebuchet MS"/>
              <a:cs typeface="Trebuchet MS"/>
            </a:endParaRPr>
          </a:p>
          <a:p>
            <a:pPr marL="12700">
              <a:lnSpc>
                <a:spcPts val="1160"/>
              </a:lnSpc>
            </a:pPr>
            <a:r>
              <a:rPr dirty="0" sz="900">
                <a:latin typeface="Liberation Serif"/>
                <a:cs typeface="Liberation Serif"/>
              </a:rPr>
              <a:t>The</a:t>
            </a:r>
            <a:r>
              <a:rPr dirty="0" sz="900" spc="-5">
                <a:latin typeface="Liberation Serif"/>
                <a:cs typeface="Liberation Serif"/>
              </a:rPr>
              <a:t> </a:t>
            </a:r>
            <a:r>
              <a:rPr dirty="0" sz="900">
                <a:latin typeface="Liberation Serif"/>
                <a:cs typeface="Liberation Serif"/>
              </a:rPr>
              <a:t>instantaneous rate</a:t>
            </a:r>
            <a:r>
              <a:rPr dirty="0" sz="900" spc="-5">
                <a:latin typeface="Liberation Serif"/>
                <a:cs typeface="Liberation Serif"/>
              </a:rPr>
              <a:t> </a:t>
            </a:r>
            <a:r>
              <a:rPr dirty="0" sz="900">
                <a:latin typeface="Liberation Serif"/>
                <a:cs typeface="Liberation Serif"/>
              </a:rPr>
              <a:t>of change</a:t>
            </a:r>
            <a:r>
              <a:rPr dirty="0" sz="900" spc="-5">
                <a:latin typeface="Liberation Serif"/>
                <a:cs typeface="Liberation Serif"/>
              </a:rPr>
              <a:t> </a:t>
            </a:r>
            <a:r>
              <a:rPr dirty="0" sz="900">
                <a:latin typeface="Liberation Serif"/>
                <a:cs typeface="Liberation Serif"/>
              </a:rPr>
              <a:t>with respect</a:t>
            </a:r>
            <a:r>
              <a:rPr dirty="0" sz="900" spc="-5">
                <a:latin typeface="Liberation Serif"/>
                <a:cs typeface="Liberation Serif"/>
              </a:rPr>
              <a:t> </a:t>
            </a:r>
            <a:r>
              <a:rPr dirty="0" sz="900">
                <a:latin typeface="Liberation Serif"/>
                <a:cs typeface="Liberation Serif"/>
              </a:rPr>
              <a:t>to </a:t>
            </a:r>
            <a:r>
              <a:rPr dirty="0" sz="900" spc="114" i="1">
                <a:latin typeface="Trebuchet MS"/>
                <a:cs typeface="Trebuchet MS"/>
              </a:rPr>
              <a:t>x</a:t>
            </a:r>
            <a:r>
              <a:rPr dirty="0" sz="900" spc="-50" i="1">
                <a:latin typeface="Trebuchet MS"/>
                <a:cs typeface="Trebuchet MS"/>
              </a:rPr>
              <a:t> </a:t>
            </a:r>
            <a:r>
              <a:rPr dirty="0" sz="900">
                <a:latin typeface="Liberation Serif"/>
                <a:cs typeface="Liberation Serif"/>
              </a:rPr>
              <a:t>of a function</a:t>
            </a:r>
            <a:r>
              <a:rPr dirty="0" sz="900" spc="-5">
                <a:latin typeface="Liberation Serif"/>
                <a:cs typeface="Liberation Serif"/>
              </a:rPr>
              <a:t> </a:t>
            </a:r>
            <a:r>
              <a:rPr dirty="0" sz="900" spc="120" i="1">
                <a:latin typeface="Trebuchet MS"/>
                <a:cs typeface="Trebuchet MS"/>
              </a:rPr>
              <a:t>f</a:t>
            </a:r>
            <a:r>
              <a:rPr dirty="0" sz="900" spc="30" i="1">
                <a:latin typeface="Trebuchet MS"/>
                <a:cs typeface="Trebuchet MS"/>
              </a:rPr>
              <a:t> </a:t>
            </a:r>
            <a:r>
              <a:rPr dirty="0" sz="900">
                <a:latin typeface="Liberation Serif"/>
                <a:cs typeface="Liberation Serif"/>
              </a:rPr>
              <a:t>at a value</a:t>
            </a:r>
            <a:r>
              <a:rPr dirty="0" sz="900" spc="-10">
                <a:latin typeface="Liberation Serif"/>
                <a:cs typeface="Liberation Serif"/>
              </a:rPr>
              <a:t> </a:t>
            </a:r>
            <a:r>
              <a:rPr dirty="0" sz="900" spc="114" i="1">
                <a:latin typeface="Trebuchet MS"/>
                <a:cs typeface="Trebuchet MS"/>
              </a:rPr>
              <a:t>x</a:t>
            </a:r>
            <a:r>
              <a:rPr dirty="0" sz="900" spc="-15" i="1">
                <a:latin typeface="Trebuchet MS"/>
                <a:cs typeface="Trebuchet MS"/>
              </a:rPr>
              <a:t> </a:t>
            </a:r>
            <a:r>
              <a:rPr dirty="0" sz="1050" spc="155">
                <a:latin typeface="Arial"/>
                <a:cs typeface="Arial"/>
              </a:rPr>
              <a:t>=</a:t>
            </a:r>
            <a:r>
              <a:rPr dirty="0" sz="1050" spc="-95">
                <a:latin typeface="Arial"/>
                <a:cs typeface="Arial"/>
              </a:rPr>
              <a:t> </a:t>
            </a:r>
            <a:r>
              <a:rPr dirty="0" sz="900" spc="50" i="1">
                <a:latin typeface="Trebuchet MS"/>
                <a:cs typeface="Trebuchet MS"/>
              </a:rPr>
              <a:t>a</a:t>
            </a:r>
            <a:r>
              <a:rPr dirty="0" sz="900" spc="105" i="1">
                <a:latin typeface="Trebuchet MS"/>
                <a:cs typeface="Trebuchet MS"/>
              </a:rPr>
              <a:t> </a:t>
            </a:r>
            <a:r>
              <a:rPr dirty="0" sz="900">
                <a:latin typeface="Liberation Serif"/>
                <a:cs typeface="Liberation Serif"/>
              </a:rPr>
              <a:t>is denoted</a:t>
            </a:r>
            <a:r>
              <a:rPr dirty="0" sz="900" spc="-5">
                <a:latin typeface="Liberation Serif"/>
                <a:cs typeface="Liberation Serif"/>
              </a:rPr>
              <a:t> </a:t>
            </a:r>
            <a:r>
              <a:rPr dirty="0" sz="900" spc="120" i="1">
                <a:latin typeface="Trebuchet MS"/>
                <a:cs typeface="Trebuchet MS"/>
              </a:rPr>
              <a:t>f</a:t>
            </a:r>
            <a:r>
              <a:rPr dirty="0" sz="900" spc="-150" i="1">
                <a:latin typeface="Trebuchet MS"/>
                <a:cs typeface="Trebuchet MS"/>
              </a:rPr>
              <a:t> </a:t>
            </a:r>
            <a:r>
              <a:rPr dirty="0" baseline="31746"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a:t>
            </a:r>
            <a:r>
              <a:rPr dirty="0" sz="1050" spc="-60">
                <a:latin typeface="Arial"/>
                <a:cs typeface="Arial"/>
              </a:rPr>
              <a:t> </a:t>
            </a:r>
            <a:r>
              <a:rPr dirty="0" sz="900">
                <a:latin typeface="Liberation Serif"/>
                <a:cs typeface="Liberation Serif"/>
              </a:rPr>
              <a:t>(read</a:t>
            </a:r>
            <a:r>
              <a:rPr dirty="0" sz="900" spc="-5">
                <a:latin typeface="Liberation Serif"/>
                <a:cs typeface="Liberation Serif"/>
              </a:rPr>
              <a:t> </a:t>
            </a:r>
            <a:r>
              <a:rPr dirty="0" sz="900">
                <a:latin typeface="Liberation Serif"/>
                <a:cs typeface="Liberation Serif"/>
              </a:rPr>
              <a:t>“the derivative</a:t>
            </a:r>
            <a:r>
              <a:rPr dirty="0" sz="900" spc="-5">
                <a:latin typeface="Liberation Serif"/>
                <a:cs typeface="Liberation Serif"/>
              </a:rPr>
              <a:t> </a:t>
            </a:r>
            <a:r>
              <a:rPr dirty="0" sz="900">
                <a:latin typeface="Liberation Serif"/>
                <a:cs typeface="Liberation Serif"/>
              </a:rPr>
              <a:t>of</a:t>
            </a:r>
            <a:r>
              <a:rPr dirty="0" sz="900" spc="-5">
                <a:latin typeface="Liberation Serif"/>
                <a:cs typeface="Liberation Serif"/>
              </a:rPr>
              <a:t> </a:t>
            </a:r>
            <a:r>
              <a:rPr dirty="0" sz="900" spc="120" i="1">
                <a:latin typeface="Trebuchet MS"/>
                <a:cs typeface="Trebuchet MS"/>
              </a:rPr>
              <a:t>f</a:t>
            </a:r>
            <a:endParaRPr sz="900">
              <a:latin typeface="Trebuchet MS"/>
              <a:cs typeface="Trebuchet MS"/>
            </a:endParaRPr>
          </a:p>
          <a:p>
            <a:pPr marL="12700">
              <a:lnSpc>
                <a:spcPct val="100000"/>
              </a:lnSpc>
              <a:spcBef>
                <a:spcPts val="90"/>
              </a:spcBef>
            </a:pPr>
            <a:r>
              <a:rPr dirty="0" sz="900">
                <a:latin typeface="Liberation Serif"/>
                <a:cs typeface="Liberation Serif"/>
              </a:rPr>
              <a:t>evaluated at </a:t>
            </a:r>
            <a:r>
              <a:rPr dirty="0" sz="900" spc="20" i="1">
                <a:latin typeface="Trebuchet MS"/>
                <a:cs typeface="Trebuchet MS"/>
              </a:rPr>
              <a:t>a</a:t>
            </a:r>
            <a:r>
              <a:rPr dirty="0" sz="900" spc="20">
                <a:latin typeface="Liberation Serif"/>
                <a:cs typeface="Liberation Serif"/>
              </a:rPr>
              <a:t>” </a:t>
            </a:r>
            <a:r>
              <a:rPr dirty="0" sz="900">
                <a:latin typeface="Liberation Serif"/>
                <a:cs typeface="Liberation Serif"/>
              </a:rPr>
              <a:t>or </a:t>
            </a:r>
            <a:r>
              <a:rPr dirty="0" sz="900" spc="55">
                <a:latin typeface="Liberation Serif"/>
                <a:cs typeface="Liberation Serif"/>
              </a:rPr>
              <a:t>“</a:t>
            </a:r>
            <a:r>
              <a:rPr dirty="0" sz="900" spc="55" i="1">
                <a:latin typeface="Trebuchet MS"/>
                <a:cs typeface="Trebuchet MS"/>
              </a:rPr>
              <a:t>f </a:t>
            </a:r>
            <a:r>
              <a:rPr dirty="0" sz="900">
                <a:latin typeface="Liberation Serif"/>
                <a:cs typeface="Liberation Serif"/>
              </a:rPr>
              <a:t>-prime at </a:t>
            </a:r>
            <a:r>
              <a:rPr dirty="0" sz="900" spc="15" i="1">
                <a:latin typeface="Trebuchet MS"/>
                <a:cs typeface="Trebuchet MS"/>
              </a:rPr>
              <a:t>a</a:t>
            </a:r>
            <a:r>
              <a:rPr dirty="0" sz="900" spc="15">
                <a:latin typeface="Liberation Serif"/>
                <a:cs typeface="Liberation Serif"/>
              </a:rPr>
              <a:t>”) </a:t>
            </a:r>
            <a:r>
              <a:rPr dirty="0" sz="900">
                <a:latin typeface="Liberation Serif"/>
                <a:cs typeface="Liberation Serif"/>
              </a:rPr>
              <a:t>and is defined by the</a:t>
            </a:r>
            <a:r>
              <a:rPr dirty="0" sz="900" spc="-75">
                <a:latin typeface="Liberation Serif"/>
                <a:cs typeface="Liberation Serif"/>
              </a:rPr>
              <a:t> </a:t>
            </a:r>
            <a:r>
              <a:rPr dirty="0" sz="900">
                <a:latin typeface="Liberation Serif"/>
                <a:cs typeface="Liberation Serif"/>
              </a:rPr>
              <a:t>formula</a:t>
            </a:r>
            <a:endParaRPr sz="900">
              <a:latin typeface="Liberation Serif"/>
              <a:cs typeface="Liberation Serif"/>
            </a:endParaRPr>
          </a:p>
        </p:txBody>
      </p:sp>
      <p:sp>
        <p:nvSpPr>
          <p:cNvPr id="17" name="object 17"/>
          <p:cNvSpPr txBox="1"/>
          <p:nvPr/>
        </p:nvSpPr>
        <p:spPr>
          <a:xfrm>
            <a:off x="3488282" y="7005829"/>
            <a:ext cx="203835" cy="137795"/>
          </a:xfrm>
          <a:prstGeom prst="rect">
            <a:avLst/>
          </a:prstGeom>
        </p:spPr>
        <p:txBody>
          <a:bodyPr wrap="square" lIns="0" tIns="17145" rIns="0" bIns="0" rtlCol="0" vert="horz">
            <a:spAutoFit/>
          </a:bodyPr>
          <a:lstStyle/>
          <a:p>
            <a:pPr marL="12700">
              <a:lnSpc>
                <a:spcPct val="100000"/>
              </a:lnSpc>
              <a:spcBef>
                <a:spcPts val="135"/>
              </a:spcBef>
            </a:pPr>
            <a:r>
              <a:rPr dirty="0" sz="650" spc="10" i="1">
                <a:latin typeface="Trebuchet MS"/>
                <a:cs typeface="Trebuchet MS"/>
              </a:rPr>
              <a:t>h</a:t>
            </a:r>
            <a:r>
              <a:rPr dirty="0" sz="700" spc="-25">
                <a:latin typeface="Arial"/>
                <a:cs typeface="Arial"/>
              </a:rPr>
              <a:t>→</a:t>
            </a:r>
            <a:r>
              <a:rPr dirty="0" sz="700" spc="-40">
                <a:latin typeface="Arial"/>
                <a:cs typeface="Arial"/>
              </a:rPr>
              <a:t>0</a:t>
            </a:r>
            <a:endParaRPr sz="700">
              <a:latin typeface="Arial"/>
              <a:cs typeface="Arial"/>
            </a:endParaRPr>
          </a:p>
        </p:txBody>
      </p:sp>
      <p:sp>
        <p:nvSpPr>
          <p:cNvPr id="18" name="object 18"/>
          <p:cNvSpPr txBox="1"/>
          <p:nvPr/>
        </p:nvSpPr>
        <p:spPr>
          <a:xfrm>
            <a:off x="3062268" y="6795567"/>
            <a:ext cx="1582420" cy="184150"/>
          </a:xfrm>
          <a:prstGeom prst="rect">
            <a:avLst/>
          </a:prstGeom>
        </p:spPr>
        <p:txBody>
          <a:bodyPr wrap="square" lIns="0" tIns="11430" rIns="0" bIns="0" rtlCol="0" vert="horz">
            <a:spAutoFit/>
          </a:bodyPr>
          <a:lstStyle/>
          <a:p>
            <a:pPr marL="12700">
              <a:lnSpc>
                <a:spcPct val="100000"/>
              </a:lnSpc>
              <a:spcBef>
                <a:spcPts val="90"/>
              </a:spcBef>
            </a:pPr>
            <a:r>
              <a:rPr dirty="0" baseline="-43209" sz="1350" spc="179" i="1">
                <a:latin typeface="Trebuchet MS"/>
                <a:cs typeface="Trebuchet MS"/>
              </a:rPr>
              <a:t>f</a:t>
            </a:r>
            <a:r>
              <a:rPr dirty="0" baseline="-43209" sz="1350" spc="-225" i="1">
                <a:latin typeface="Trebuchet MS"/>
                <a:cs typeface="Trebuchet MS"/>
              </a:rPr>
              <a:t> </a:t>
            </a:r>
            <a:r>
              <a:rPr dirty="0" baseline="-23809" sz="1050" spc="82">
                <a:latin typeface="Arial"/>
                <a:cs typeface="Arial"/>
              </a:rPr>
              <a:t>′</a:t>
            </a:r>
            <a:r>
              <a:rPr dirty="0" baseline="-37037" sz="1575" spc="82">
                <a:latin typeface="Arial"/>
                <a:cs typeface="Arial"/>
              </a:rPr>
              <a:t>(</a:t>
            </a:r>
            <a:r>
              <a:rPr dirty="0" baseline="-43209" sz="1350" spc="82" i="1">
                <a:latin typeface="Trebuchet MS"/>
                <a:cs typeface="Trebuchet MS"/>
              </a:rPr>
              <a:t>a</a:t>
            </a:r>
            <a:r>
              <a:rPr dirty="0" baseline="-37037" sz="1575" spc="82">
                <a:latin typeface="Arial"/>
                <a:cs typeface="Arial"/>
              </a:rPr>
              <a:t>)</a:t>
            </a:r>
            <a:r>
              <a:rPr dirty="0" baseline="-37037" sz="1575" spc="-120">
                <a:latin typeface="Arial"/>
                <a:cs typeface="Arial"/>
              </a:rPr>
              <a:t> </a:t>
            </a:r>
            <a:r>
              <a:rPr dirty="0" baseline="-37037" sz="1575" spc="232">
                <a:latin typeface="Arial"/>
                <a:cs typeface="Arial"/>
              </a:rPr>
              <a:t>=</a:t>
            </a:r>
            <a:r>
              <a:rPr dirty="0" baseline="-37037" sz="1575" spc="-82">
                <a:latin typeface="Arial"/>
                <a:cs typeface="Arial"/>
              </a:rPr>
              <a:t> </a:t>
            </a:r>
            <a:r>
              <a:rPr dirty="0" baseline="-37037" sz="1575" spc="30">
                <a:latin typeface="Arial"/>
                <a:cs typeface="Arial"/>
              </a:rPr>
              <a:t>lim</a:t>
            </a:r>
            <a:r>
              <a:rPr dirty="0" baseline="-37037" sz="1575" spc="240">
                <a:latin typeface="Arial"/>
                <a:cs typeface="Arial"/>
              </a:rPr>
              <a:t> </a:t>
            </a:r>
            <a:r>
              <a:rPr dirty="0" sz="900" spc="70" i="1">
                <a:latin typeface="Trebuchet MS"/>
                <a:cs typeface="Trebuchet MS"/>
              </a:rPr>
              <a:t>f</a:t>
            </a:r>
            <a:r>
              <a:rPr dirty="0" sz="1050" spc="70">
                <a:latin typeface="Arial"/>
                <a:cs typeface="Arial"/>
              </a:rPr>
              <a:t>(</a:t>
            </a:r>
            <a:r>
              <a:rPr dirty="0" sz="900" spc="70" i="1">
                <a:latin typeface="Trebuchet MS"/>
                <a:cs typeface="Trebuchet MS"/>
              </a:rPr>
              <a:t>a</a:t>
            </a:r>
            <a:r>
              <a:rPr dirty="0" sz="900" spc="-125" i="1">
                <a:latin typeface="Trebuchet MS"/>
                <a:cs typeface="Trebuchet MS"/>
              </a:rPr>
              <a:t> </a:t>
            </a:r>
            <a:r>
              <a:rPr dirty="0" sz="1050" spc="155">
                <a:latin typeface="Arial"/>
                <a:cs typeface="Arial"/>
              </a:rPr>
              <a:t>+</a:t>
            </a:r>
            <a:r>
              <a:rPr dirty="0" sz="1050" spc="-165">
                <a:latin typeface="Arial"/>
                <a:cs typeface="Arial"/>
              </a:rPr>
              <a:t> </a:t>
            </a:r>
            <a:r>
              <a:rPr dirty="0" sz="900" spc="60" i="1">
                <a:latin typeface="Trebuchet MS"/>
                <a:cs typeface="Trebuchet MS"/>
              </a:rPr>
              <a:t>h</a:t>
            </a:r>
            <a:r>
              <a:rPr dirty="0" sz="1050" spc="60">
                <a:latin typeface="Arial"/>
                <a:cs typeface="Arial"/>
              </a:rPr>
              <a:t>)</a:t>
            </a:r>
            <a:r>
              <a:rPr dirty="0" sz="1050" spc="-155">
                <a:latin typeface="Arial"/>
                <a:cs typeface="Arial"/>
              </a:rPr>
              <a:t> </a:t>
            </a:r>
            <a:r>
              <a:rPr dirty="0" sz="1050" spc="155">
                <a:latin typeface="Arial"/>
                <a:cs typeface="Arial"/>
              </a:rPr>
              <a:t>−</a:t>
            </a:r>
            <a:r>
              <a:rPr dirty="0" sz="1050" spc="-170">
                <a:latin typeface="Arial"/>
                <a:cs typeface="Arial"/>
              </a:rPr>
              <a:t> </a:t>
            </a:r>
            <a:r>
              <a:rPr dirty="0" sz="900" spc="60" i="1">
                <a:latin typeface="Trebuchet MS"/>
                <a:cs typeface="Trebuchet MS"/>
              </a:rPr>
              <a:t>f</a:t>
            </a:r>
            <a:r>
              <a:rPr dirty="0" sz="1050" spc="60">
                <a:latin typeface="Arial"/>
                <a:cs typeface="Arial"/>
              </a:rPr>
              <a:t>(</a:t>
            </a:r>
            <a:r>
              <a:rPr dirty="0" sz="900" spc="60" i="1">
                <a:latin typeface="Trebuchet MS"/>
                <a:cs typeface="Trebuchet MS"/>
              </a:rPr>
              <a:t>a</a:t>
            </a:r>
            <a:r>
              <a:rPr dirty="0" sz="1050" spc="60">
                <a:latin typeface="Arial"/>
                <a:cs typeface="Arial"/>
              </a:rPr>
              <a:t>)</a:t>
            </a:r>
            <a:r>
              <a:rPr dirty="0" sz="1050" spc="130">
                <a:latin typeface="Arial"/>
                <a:cs typeface="Arial"/>
              </a:rPr>
              <a:t> </a:t>
            </a:r>
            <a:r>
              <a:rPr dirty="0" baseline="-37037" sz="1575" spc="-30">
                <a:latin typeface="Arial"/>
                <a:cs typeface="Arial"/>
              </a:rPr>
              <a:t>,</a:t>
            </a:r>
            <a:endParaRPr baseline="-37037" sz="1575">
              <a:latin typeface="Arial"/>
              <a:cs typeface="Arial"/>
            </a:endParaRPr>
          </a:p>
        </p:txBody>
      </p:sp>
      <p:sp>
        <p:nvSpPr>
          <p:cNvPr id="19" name="object 19"/>
          <p:cNvSpPr txBox="1"/>
          <p:nvPr/>
        </p:nvSpPr>
        <p:spPr>
          <a:xfrm>
            <a:off x="4101920" y="6983332"/>
            <a:ext cx="98425" cy="164465"/>
          </a:xfrm>
          <a:prstGeom prst="rect">
            <a:avLst/>
          </a:prstGeom>
        </p:spPr>
        <p:txBody>
          <a:bodyPr wrap="square" lIns="0" tIns="13970" rIns="0" bIns="0" rtlCol="0" vert="horz">
            <a:spAutoFit/>
          </a:bodyPr>
          <a:lstStyle/>
          <a:p>
            <a:pPr marL="12700">
              <a:lnSpc>
                <a:spcPct val="100000"/>
              </a:lnSpc>
              <a:spcBef>
                <a:spcPts val="110"/>
              </a:spcBef>
            </a:pPr>
            <a:r>
              <a:rPr dirty="0" sz="900" spc="65" i="1">
                <a:latin typeface="Trebuchet MS"/>
                <a:cs typeface="Trebuchet MS"/>
              </a:rPr>
              <a:t>h</a:t>
            </a:r>
            <a:endParaRPr sz="900">
              <a:latin typeface="Trebuchet MS"/>
              <a:cs typeface="Trebuchet MS"/>
            </a:endParaRPr>
          </a:p>
        </p:txBody>
      </p:sp>
      <p:sp>
        <p:nvSpPr>
          <p:cNvPr id="20" name="object 20"/>
          <p:cNvSpPr/>
          <p:nvPr/>
        </p:nvSpPr>
        <p:spPr>
          <a:xfrm>
            <a:off x="3716300" y="6992762"/>
            <a:ext cx="867410" cy="0"/>
          </a:xfrm>
          <a:custGeom>
            <a:avLst/>
            <a:gdLst/>
            <a:ahLst/>
            <a:cxnLst/>
            <a:rect l="l" t="t" r="r" b="b"/>
            <a:pathLst>
              <a:path w="867410" h="0">
                <a:moveTo>
                  <a:pt x="0" y="0"/>
                </a:moveTo>
                <a:lnTo>
                  <a:pt x="867218" y="0"/>
                </a:lnTo>
              </a:path>
            </a:pathLst>
          </a:custGeom>
          <a:ln w="9529">
            <a:solidFill>
              <a:srgbClr val="000000"/>
            </a:solidFill>
          </a:ln>
        </p:spPr>
        <p:txBody>
          <a:bodyPr wrap="square" lIns="0" tIns="0" rIns="0" bIns="0" rtlCol="0"/>
          <a:lstStyle/>
          <a:p/>
        </p:txBody>
      </p:sp>
      <p:sp>
        <p:nvSpPr>
          <p:cNvPr id="21" name="object 21"/>
          <p:cNvSpPr txBox="1"/>
          <p:nvPr/>
        </p:nvSpPr>
        <p:spPr>
          <a:xfrm>
            <a:off x="6316569" y="6881335"/>
            <a:ext cx="465455" cy="184150"/>
          </a:xfrm>
          <a:prstGeom prst="rect">
            <a:avLst/>
          </a:prstGeom>
        </p:spPr>
        <p:txBody>
          <a:bodyPr wrap="square" lIns="0" tIns="11430" rIns="0" bIns="0" rtlCol="0" vert="horz">
            <a:spAutoFit/>
          </a:bodyPr>
          <a:lstStyle/>
          <a:p>
            <a:pPr marL="12700">
              <a:lnSpc>
                <a:spcPct val="100000"/>
              </a:lnSpc>
              <a:spcBef>
                <a:spcPts val="90"/>
              </a:spcBef>
            </a:pPr>
            <a:r>
              <a:rPr dirty="0" sz="1050" spc="-25">
                <a:latin typeface="Arial"/>
                <a:cs typeface="Arial"/>
              </a:rPr>
              <a:t>(2.7.10)</a:t>
            </a:r>
            <a:endParaRPr sz="1050">
              <a:latin typeface="Arial"/>
              <a:cs typeface="Arial"/>
            </a:endParaRPr>
          </a:p>
        </p:txBody>
      </p:sp>
      <p:sp>
        <p:nvSpPr>
          <p:cNvPr id="23" name="object 23"/>
          <p:cNvSpPr txBox="1">
            <a:spLocks noGrp="1"/>
          </p:cNvSpPr>
          <p:nvPr>
            <p:ph type="ftr" idx="5" sz="quarter"/>
          </p:nvPr>
        </p:nvSpPr>
        <p:spPr>
          <a:prstGeom prst="rect"/>
        </p:spPr>
        <p:txBody>
          <a:bodyPr wrap="square" lIns="0" tIns="6350" rIns="0" bIns="0" rtlCol="0" vert="horz">
            <a:spAutoFit/>
          </a:bodyPr>
          <a:lstStyle/>
          <a:p>
            <a:pPr marL="12700">
              <a:lnSpc>
                <a:spcPct val="100000"/>
              </a:lnSpc>
              <a:spcBef>
                <a:spcPts val="50"/>
              </a:spcBef>
            </a:pPr>
            <a:r>
              <a:rPr dirty="0" spc="-45"/>
              <a:t>11/6/2019</a:t>
            </a:r>
          </a:p>
        </p:txBody>
      </p:sp>
      <p:sp>
        <p:nvSpPr>
          <p:cNvPr id="24" name="object 24"/>
          <p:cNvSpPr txBox="1">
            <a:spLocks noGrp="1"/>
          </p:cNvSpPr>
          <p:nvPr>
            <p:ph type="sldNum" idx="7" sz="quarter"/>
          </p:nvPr>
        </p:nvSpPr>
        <p:spPr>
          <a:prstGeom prst="rect"/>
        </p:spPr>
        <p:txBody>
          <a:bodyPr wrap="square" lIns="0" tIns="5080" rIns="0" bIns="0" rtlCol="0" vert="horz">
            <a:spAutoFit/>
          </a:bodyPr>
          <a:lstStyle/>
          <a:p>
            <a:pPr marL="12700">
              <a:lnSpc>
                <a:spcPct val="100000"/>
              </a:lnSpc>
              <a:spcBef>
                <a:spcPts val="40"/>
              </a:spcBef>
            </a:pPr>
            <a:r>
              <a:rPr dirty="0" spc="10"/>
              <a:t>2.7.</a:t>
            </a:r>
            <a:fld id="{81D60167-4931-47E6-BA6A-407CBD079E47}" type="slidenum">
              <a:rPr dirty="0" spc="10"/>
              <a:t>1</a:t>
            </a:fld>
          </a:p>
        </p:txBody>
      </p:sp>
      <p:sp>
        <p:nvSpPr>
          <p:cNvPr id="25" name="object 25"/>
          <p:cNvSpPr txBox="1">
            <a:spLocks noGrp="1"/>
          </p:cNvSpPr>
          <p:nvPr>
            <p:ph type="dt" idx="6" sz="half"/>
          </p:nvPr>
        </p:nvSpPr>
        <p:spPr>
          <a:prstGeom prst="rect"/>
        </p:spPr>
        <p:txBody>
          <a:bodyPr wrap="square" lIns="0" tIns="6350" rIns="0" bIns="0" rtlCol="0" vert="horz">
            <a:spAutoFit/>
          </a:bodyPr>
          <a:lstStyle/>
          <a:p>
            <a:pPr marL="12700">
              <a:lnSpc>
                <a:spcPct val="100000"/>
              </a:lnSpc>
              <a:spcBef>
                <a:spcPts val="50"/>
              </a:spcBef>
            </a:pPr>
            <a:r>
              <a:rPr dirty="0" spc="-15"/>
              <a:t>https://math.libretexts.org/link?4446</a:t>
            </a:r>
          </a:p>
        </p:txBody>
      </p:sp>
      <p:sp>
        <p:nvSpPr>
          <p:cNvPr id="22" name="object 22"/>
          <p:cNvSpPr txBox="1"/>
          <p:nvPr/>
        </p:nvSpPr>
        <p:spPr>
          <a:xfrm>
            <a:off x="772121" y="7176762"/>
            <a:ext cx="6012815" cy="1734185"/>
          </a:xfrm>
          <a:prstGeom prst="rect">
            <a:avLst/>
          </a:prstGeom>
        </p:spPr>
        <p:txBody>
          <a:bodyPr wrap="square" lIns="0" tIns="22860" rIns="0" bIns="0" rtlCol="0" vert="horz">
            <a:spAutoFit/>
          </a:bodyPr>
          <a:lstStyle/>
          <a:p>
            <a:pPr marL="12700" marR="8255">
              <a:lnSpc>
                <a:spcPts val="1200"/>
              </a:lnSpc>
              <a:spcBef>
                <a:spcPts val="180"/>
              </a:spcBef>
            </a:pPr>
            <a:r>
              <a:rPr dirty="0" sz="900">
                <a:latin typeface="Liberation Serif"/>
                <a:cs typeface="Liberation Serif"/>
              </a:rPr>
              <a:t>provided the limit exists. Note particularly that the instantaneous rate of change at </a:t>
            </a:r>
            <a:r>
              <a:rPr dirty="0" sz="900" spc="114" i="1">
                <a:latin typeface="Trebuchet MS"/>
                <a:cs typeface="Trebuchet MS"/>
              </a:rPr>
              <a:t>x </a:t>
            </a:r>
            <a:r>
              <a:rPr dirty="0" sz="1050" spc="155">
                <a:latin typeface="Arial"/>
                <a:cs typeface="Arial"/>
              </a:rPr>
              <a:t>=</a:t>
            </a:r>
            <a:r>
              <a:rPr dirty="0" sz="1050" spc="-145">
                <a:latin typeface="Arial"/>
                <a:cs typeface="Arial"/>
              </a:rPr>
              <a:t> </a:t>
            </a:r>
            <a:r>
              <a:rPr dirty="0" sz="900" spc="50" i="1">
                <a:latin typeface="Trebuchet MS"/>
                <a:cs typeface="Trebuchet MS"/>
              </a:rPr>
              <a:t>a </a:t>
            </a:r>
            <a:r>
              <a:rPr dirty="0" sz="900">
                <a:latin typeface="Liberation Serif"/>
                <a:cs typeface="Liberation Serif"/>
              </a:rPr>
              <a:t>is the limit of the average rate of change  on</a:t>
            </a:r>
            <a:r>
              <a:rPr dirty="0" sz="900" spc="-5">
                <a:latin typeface="Liberation Serif"/>
                <a:cs typeface="Liberation Serif"/>
              </a:rPr>
              <a:t> </a:t>
            </a:r>
            <a:r>
              <a:rPr dirty="0" sz="1050" spc="10">
                <a:latin typeface="Arial"/>
                <a:cs typeface="Arial"/>
              </a:rPr>
              <a:t>[</a:t>
            </a:r>
            <a:r>
              <a:rPr dirty="0" sz="900" spc="10" i="1">
                <a:latin typeface="Trebuchet MS"/>
                <a:cs typeface="Trebuchet MS"/>
              </a:rPr>
              <a:t>a</a:t>
            </a:r>
            <a:r>
              <a:rPr dirty="0" sz="1050" spc="10">
                <a:latin typeface="Arial"/>
                <a:cs typeface="Arial"/>
              </a:rPr>
              <a:t>,</a:t>
            </a:r>
            <a:r>
              <a:rPr dirty="0" sz="1050" spc="-120">
                <a:latin typeface="Arial"/>
                <a:cs typeface="Arial"/>
              </a:rPr>
              <a:t> </a:t>
            </a:r>
            <a:r>
              <a:rPr dirty="0" sz="900" spc="50" i="1">
                <a:latin typeface="Trebuchet MS"/>
                <a:cs typeface="Trebuchet MS"/>
              </a:rPr>
              <a:t>a</a:t>
            </a:r>
            <a:r>
              <a:rPr dirty="0" sz="900" spc="-120" i="1">
                <a:latin typeface="Trebuchet MS"/>
                <a:cs typeface="Trebuchet MS"/>
              </a:rPr>
              <a:t> </a:t>
            </a:r>
            <a:r>
              <a:rPr dirty="0" sz="1050" spc="155">
                <a:latin typeface="Arial"/>
                <a:cs typeface="Arial"/>
              </a:rPr>
              <a:t>+</a:t>
            </a:r>
            <a:r>
              <a:rPr dirty="0" sz="1050" spc="-165">
                <a:latin typeface="Arial"/>
                <a:cs typeface="Arial"/>
              </a:rPr>
              <a:t> </a:t>
            </a:r>
            <a:r>
              <a:rPr dirty="0" sz="900" spc="35" i="1">
                <a:latin typeface="Trebuchet MS"/>
                <a:cs typeface="Trebuchet MS"/>
              </a:rPr>
              <a:t>h</a:t>
            </a:r>
            <a:r>
              <a:rPr dirty="0" sz="1050" spc="35">
                <a:latin typeface="Arial"/>
                <a:cs typeface="Arial"/>
              </a:rPr>
              <a:t>]</a:t>
            </a:r>
            <a:r>
              <a:rPr dirty="0" sz="1050" spc="85">
                <a:latin typeface="Arial"/>
                <a:cs typeface="Arial"/>
              </a:rPr>
              <a:t> </a:t>
            </a:r>
            <a:r>
              <a:rPr dirty="0" sz="900">
                <a:latin typeface="Liberation Serif"/>
                <a:cs typeface="Liberation Serif"/>
              </a:rPr>
              <a:t>as</a:t>
            </a:r>
            <a:r>
              <a:rPr dirty="0" sz="900" spc="-5">
                <a:latin typeface="Liberation Serif"/>
                <a:cs typeface="Liberation Serif"/>
              </a:rPr>
              <a:t> </a:t>
            </a:r>
            <a:r>
              <a:rPr dirty="0" sz="900" spc="65" i="1">
                <a:latin typeface="Trebuchet MS"/>
                <a:cs typeface="Trebuchet MS"/>
              </a:rPr>
              <a:t>h</a:t>
            </a:r>
            <a:r>
              <a:rPr dirty="0" sz="900" spc="-20" i="1">
                <a:latin typeface="Trebuchet MS"/>
                <a:cs typeface="Trebuchet MS"/>
              </a:rPr>
              <a:t> </a:t>
            </a:r>
            <a:r>
              <a:rPr dirty="0" sz="1050" spc="-60">
                <a:latin typeface="Arial"/>
                <a:cs typeface="Arial"/>
              </a:rPr>
              <a:t>→</a:t>
            </a:r>
            <a:r>
              <a:rPr dirty="0" sz="1050" spc="-85">
                <a:latin typeface="Arial"/>
                <a:cs typeface="Arial"/>
              </a:rPr>
              <a:t> </a:t>
            </a:r>
            <a:r>
              <a:rPr dirty="0" sz="1050" spc="-90">
                <a:latin typeface="Arial"/>
                <a:cs typeface="Arial"/>
              </a:rPr>
              <a:t>0</a:t>
            </a:r>
            <a:r>
              <a:rPr dirty="0" sz="1050" spc="-175">
                <a:latin typeface="Arial"/>
                <a:cs typeface="Arial"/>
              </a:rPr>
              <a:t> </a:t>
            </a:r>
            <a:r>
              <a:rPr dirty="0" sz="900">
                <a:latin typeface="Liberation Serif"/>
                <a:cs typeface="Liberation Serif"/>
              </a:rPr>
              <a:t>.</a:t>
            </a:r>
            <a:endParaRPr sz="900">
              <a:latin typeface="Liberation Serif"/>
              <a:cs typeface="Liberation Serif"/>
            </a:endParaRPr>
          </a:p>
          <a:p>
            <a:pPr algn="just" marL="172720" marR="5715">
              <a:lnSpc>
                <a:spcPts val="1200"/>
              </a:lnSpc>
              <a:spcBef>
                <a:spcPts val="300"/>
              </a:spcBef>
            </a:pPr>
            <a:r>
              <a:rPr dirty="0" sz="900">
                <a:latin typeface="Liberation Serif"/>
                <a:cs typeface="Liberation Serif"/>
              </a:rPr>
              <a:t>Provided</a:t>
            </a:r>
            <a:r>
              <a:rPr dirty="0" sz="900" spc="-5">
                <a:latin typeface="Liberation Serif"/>
                <a:cs typeface="Liberation Serif"/>
              </a:rPr>
              <a:t> </a:t>
            </a:r>
            <a:r>
              <a:rPr dirty="0" sz="900">
                <a:latin typeface="Liberation Serif"/>
                <a:cs typeface="Liberation Serif"/>
              </a:rPr>
              <a:t>the derivative</a:t>
            </a:r>
            <a:r>
              <a:rPr dirty="0" sz="900" spc="-10">
                <a:latin typeface="Liberation Serif"/>
                <a:cs typeface="Liberation Serif"/>
              </a:rPr>
              <a:t> </a:t>
            </a:r>
            <a:r>
              <a:rPr dirty="0" sz="900" spc="120" i="1">
                <a:latin typeface="Trebuchet MS"/>
                <a:cs typeface="Trebuchet MS"/>
              </a:rPr>
              <a:t>f</a:t>
            </a:r>
            <a:r>
              <a:rPr dirty="0" sz="900" spc="-145" i="1">
                <a:latin typeface="Trebuchet MS"/>
                <a:cs typeface="Trebuchet MS"/>
              </a:rPr>
              <a:t> </a:t>
            </a:r>
            <a:r>
              <a:rPr dirty="0" baseline="31746"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a:t>
            </a:r>
            <a:r>
              <a:rPr dirty="0" sz="1050" spc="-40">
                <a:latin typeface="Arial"/>
                <a:cs typeface="Arial"/>
              </a:rPr>
              <a:t> </a:t>
            </a:r>
            <a:r>
              <a:rPr dirty="0" sz="900">
                <a:latin typeface="Liberation Serif"/>
                <a:cs typeface="Liberation Serif"/>
              </a:rPr>
              <a:t>exists,</a:t>
            </a:r>
            <a:r>
              <a:rPr dirty="0" sz="900" spc="25">
                <a:latin typeface="Liberation Serif"/>
                <a:cs typeface="Liberation Serif"/>
              </a:rPr>
              <a:t> </a:t>
            </a:r>
            <a:r>
              <a:rPr dirty="0" sz="900">
                <a:latin typeface="Liberation Serif"/>
                <a:cs typeface="Liberation Serif"/>
              </a:rPr>
              <a:t>its</a:t>
            </a:r>
            <a:r>
              <a:rPr dirty="0" sz="900" spc="20">
                <a:latin typeface="Liberation Serif"/>
                <a:cs typeface="Liberation Serif"/>
              </a:rPr>
              <a:t> </a:t>
            </a:r>
            <a:r>
              <a:rPr dirty="0" sz="900">
                <a:latin typeface="Liberation Serif"/>
                <a:cs typeface="Liberation Serif"/>
              </a:rPr>
              <a:t>value</a:t>
            </a:r>
            <a:r>
              <a:rPr dirty="0" sz="900" spc="25">
                <a:latin typeface="Liberation Serif"/>
                <a:cs typeface="Liberation Serif"/>
              </a:rPr>
              <a:t> </a:t>
            </a:r>
            <a:r>
              <a:rPr dirty="0" sz="900">
                <a:latin typeface="Liberation Serif"/>
                <a:cs typeface="Liberation Serif"/>
              </a:rPr>
              <a:t>tells</a:t>
            </a:r>
            <a:r>
              <a:rPr dirty="0" sz="900" spc="20">
                <a:latin typeface="Liberation Serif"/>
                <a:cs typeface="Liberation Serif"/>
              </a:rPr>
              <a:t> </a:t>
            </a:r>
            <a:r>
              <a:rPr dirty="0" sz="900">
                <a:latin typeface="Liberation Serif"/>
                <a:cs typeface="Liberation Serif"/>
              </a:rPr>
              <a:t>us</a:t>
            </a:r>
            <a:r>
              <a:rPr dirty="0" sz="900" spc="25">
                <a:latin typeface="Liberation Serif"/>
                <a:cs typeface="Liberation Serif"/>
              </a:rPr>
              <a:t> </a:t>
            </a:r>
            <a:r>
              <a:rPr dirty="0" sz="900">
                <a:latin typeface="Liberation Serif"/>
                <a:cs typeface="Liberation Serif"/>
              </a:rPr>
              <a:t>the</a:t>
            </a:r>
            <a:r>
              <a:rPr dirty="0" sz="900" spc="20">
                <a:latin typeface="Liberation Serif"/>
                <a:cs typeface="Liberation Serif"/>
              </a:rPr>
              <a:t> </a:t>
            </a:r>
            <a:r>
              <a:rPr dirty="0" sz="900">
                <a:latin typeface="Liberation Serif"/>
                <a:cs typeface="Liberation Serif"/>
              </a:rPr>
              <a:t>instantaneous</a:t>
            </a:r>
            <a:r>
              <a:rPr dirty="0" sz="900" spc="20">
                <a:latin typeface="Liberation Serif"/>
                <a:cs typeface="Liberation Serif"/>
              </a:rPr>
              <a:t> </a:t>
            </a:r>
            <a:r>
              <a:rPr dirty="0" sz="900">
                <a:latin typeface="Liberation Serif"/>
                <a:cs typeface="Liberation Serif"/>
              </a:rPr>
              <a:t>rate</a:t>
            </a:r>
            <a:r>
              <a:rPr dirty="0" sz="900" spc="25">
                <a:latin typeface="Liberation Serif"/>
                <a:cs typeface="Liberation Serif"/>
              </a:rPr>
              <a:t> </a:t>
            </a:r>
            <a:r>
              <a:rPr dirty="0" sz="900">
                <a:latin typeface="Liberation Serif"/>
                <a:cs typeface="Liberation Serif"/>
              </a:rPr>
              <a:t>of</a:t>
            </a:r>
            <a:r>
              <a:rPr dirty="0" sz="900" spc="20">
                <a:latin typeface="Liberation Serif"/>
                <a:cs typeface="Liberation Serif"/>
              </a:rPr>
              <a:t> </a:t>
            </a:r>
            <a:r>
              <a:rPr dirty="0" sz="900">
                <a:latin typeface="Liberation Serif"/>
                <a:cs typeface="Liberation Serif"/>
              </a:rPr>
              <a:t>change</a:t>
            </a:r>
            <a:r>
              <a:rPr dirty="0" sz="900" spc="25">
                <a:latin typeface="Liberation Serif"/>
                <a:cs typeface="Liberation Serif"/>
              </a:rPr>
              <a:t> </a:t>
            </a:r>
            <a:r>
              <a:rPr dirty="0" sz="900">
                <a:latin typeface="Liberation Serif"/>
                <a:cs typeface="Liberation Serif"/>
              </a:rPr>
              <a:t>of</a:t>
            </a:r>
            <a:r>
              <a:rPr dirty="0" sz="900" spc="15">
                <a:latin typeface="Liberation Serif"/>
                <a:cs typeface="Liberation Serif"/>
              </a:rPr>
              <a:t> </a:t>
            </a:r>
            <a:r>
              <a:rPr dirty="0" sz="900" spc="120" i="1">
                <a:latin typeface="Trebuchet MS"/>
                <a:cs typeface="Trebuchet MS"/>
              </a:rPr>
              <a:t>f</a:t>
            </a:r>
            <a:r>
              <a:rPr dirty="0" sz="900" spc="55" i="1">
                <a:latin typeface="Trebuchet MS"/>
                <a:cs typeface="Trebuchet MS"/>
              </a:rPr>
              <a:t> </a:t>
            </a:r>
            <a:r>
              <a:rPr dirty="0" sz="900">
                <a:latin typeface="Liberation Serif"/>
                <a:cs typeface="Liberation Serif"/>
              </a:rPr>
              <a:t>with</a:t>
            </a:r>
            <a:r>
              <a:rPr dirty="0" sz="900" spc="10">
                <a:latin typeface="Liberation Serif"/>
                <a:cs typeface="Liberation Serif"/>
              </a:rPr>
              <a:t> </a:t>
            </a:r>
            <a:r>
              <a:rPr dirty="0" sz="900">
                <a:latin typeface="Liberation Serif"/>
                <a:cs typeface="Liberation Serif"/>
              </a:rPr>
              <a:t>respect</a:t>
            </a:r>
            <a:r>
              <a:rPr dirty="0" sz="900" spc="15">
                <a:latin typeface="Liberation Serif"/>
                <a:cs typeface="Liberation Serif"/>
              </a:rPr>
              <a:t> </a:t>
            </a:r>
            <a:r>
              <a:rPr dirty="0" sz="900">
                <a:latin typeface="Liberation Serif"/>
                <a:cs typeface="Liberation Serif"/>
              </a:rPr>
              <a:t>to</a:t>
            </a:r>
            <a:r>
              <a:rPr dirty="0" sz="900" spc="10">
                <a:latin typeface="Liberation Serif"/>
                <a:cs typeface="Liberation Serif"/>
              </a:rPr>
              <a:t> </a:t>
            </a:r>
            <a:r>
              <a:rPr dirty="0" sz="900" spc="114" i="1">
                <a:latin typeface="Trebuchet MS"/>
                <a:cs typeface="Trebuchet MS"/>
              </a:rPr>
              <a:t>x</a:t>
            </a:r>
            <a:r>
              <a:rPr dirty="0" sz="900" spc="-45" i="1">
                <a:latin typeface="Trebuchet MS"/>
                <a:cs typeface="Trebuchet MS"/>
              </a:rPr>
              <a:t> </a:t>
            </a:r>
            <a:r>
              <a:rPr dirty="0" sz="900">
                <a:latin typeface="Liberation Serif"/>
                <a:cs typeface="Liberation Serif"/>
              </a:rPr>
              <a:t>at</a:t>
            </a:r>
            <a:r>
              <a:rPr dirty="0" sz="900" spc="-10">
                <a:latin typeface="Liberation Serif"/>
                <a:cs typeface="Liberation Serif"/>
              </a:rPr>
              <a:t> </a:t>
            </a:r>
            <a:r>
              <a:rPr dirty="0" sz="900" spc="114" i="1">
                <a:latin typeface="Trebuchet MS"/>
                <a:cs typeface="Trebuchet MS"/>
              </a:rPr>
              <a:t>x</a:t>
            </a:r>
            <a:r>
              <a:rPr dirty="0" sz="900" spc="-15" i="1">
                <a:latin typeface="Trebuchet MS"/>
                <a:cs typeface="Trebuchet MS"/>
              </a:rPr>
              <a:t> </a:t>
            </a:r>
            <a:r>
              <a:rPr dirty="0" sz="1050" spc="155">
                <a:latin typeface="Arial"/>
                <a:cs typeface="Arial"/>
              </a:rPr>
              <a:t>=</a:t>
            </a:r>
            <a:r>
              <a:rPr dirty="0" sz="1050" spc="-95">
                <a:latin typeface="Arial"/>
                <a:cs typeface="Arial"/>
              </a:rPr>
              <a:t> </a:t>
            </a:r>
            <a:r>
              <a:rPr dirty="0" sz="900" spc="50" i="1">
                <a:latin typeface="Trebuchet MS"/>
                <a:cs typeface="Trebuchet MS"/>
              </a:rPr>
              <a:t>a</a:t>
            </a:r>
            <a:r>
              <a:rPr dirty="0" sz="900" spc="-114" i="1">
                <a:latin typeface="Trebuchet MS"/>
                <a:cs typeface="Trebuchet MS"/>
              </a:rPr>
              <a:t> </a:t>
            </a:r>
            <a:r>
              <a:rPr dirty="0" sz="900">
                <a:latin typeface="Liberation Serif"/>
                <a:cs typeface="Liberation Serif"/>
              </a:rPr>
              <a:t>,</a:t>
            </a:r>
            <a:r>
              <a:rPr dirty="0" sz="900" spc="70">
                <a:latin typeface="Liberation Serif"/>
                <a:cs typeface="Liberation Serif"/>
              </a:rPr>
              <a:t> </a:t>
            </a:r>
            <a:r>
              <a:rPr dirty="0" sz="900">
                <a:latin typeface="Liberation Serif"/>
                <a:cs typeface="Liberation Serif"/>
              </a:rPr>
              <a:t>which  geometrically is the slope of the tangent line to the curve </a:t>
            </a:r>
            <a:r>
              <a:rPr dirty="0" sz="900" spc="40" i="1">
                <a:latin typeface="Trebuchet MS"/>
                <a:cs typeface="Trebuchet MS"/>
              </a:rPr>
              <a:t>y </a:t>
            </a:r>
            <a:r>
              <a:rPr dirty="0" sz="1050" spc="155">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 </a:t>
            </a:r>
            <a:r>
              <a:rPr dirty="0" sz="900">
                <a:latin typeface="Liberation Serif"/>
                <a:cs typeface="Liberation Serif"/>
              </a:rPr>
              <a:t>at the point </a:t>
            </a:r>
            <a:r>
              <a:rPr dirty="0" sz="1050" spc="15">
                <a:latin typeface="Arial"/>
                <a:cs typeface="Arial"/>
              </a:rPr>
              <a:t>(</a:t>
            </a:r>
            <a:r>
              <a:rPr dirty="0" sz="900" spc="15" i="1">
                <a:latin typeface="Trebuchet MS"/>
                <a:cs typeface="Trebuchet MS"/>
              </a:rPr>
              <a:t>a</a:t>
            </a:r>
            <a:r>
              <a:rPr dirty="0" sz="1050" spc="15">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 </a:t>
            </a:r>
            <a:r>
              <a:rPr dirty="0" sz="900">
                <a:latin typeface="Liberation Serif"/>
                <a:cs typeface="Liberation Serif"/>
              </a:rPr>
              <a:t>. </a:t>
            </a:r>
            <a:r>
              <a:rPr dirty="0" sz="900" spc="-40">
                <a:latin typeface="Liberation Serif"/>
                <a:cs typeface="Liberation Serif"/>
              </a:rPr>
              <a:t>We </a:t>
            </a:r>
            <a:r>
              <a:rPr dirty="0" sz="900">
                <a:latin typeface="Liberation Serif"/>
                <a:cs typeface="Liberation Serif"/>
              </a:rPr>
              <a:t>even say that </a:t>
            </a:r>
            <a:r>
              <a:rPr dirty="0" sz="900" spc="120" i="1">
                <a:latin typeface="Trebuchet MS"/>
                <a:cs typeface="Trebuchet MS"/>
              </a:rPr>
              <a:t>f </a:t>
            </a:r>
            <a:r>
              <a:rPr dirty="0" baseline="31746" sz="1050" spc="82">
                <a:latin typeface="Arial"/>
                <a:cs typeface="Arial"/>
              </a:rPr>
              <a:t>′</a:t>
            </a:r>
            <a:r>
              <a:rPr dirty="0" sz="1050" spc="55">
                <a:latin typeface="Arial"/>
                <a:cs typeface="Arial"/>
              </a:rPr>
              <a:t>(</a:t>
            </a:r>
            <a:r>
              <a:rPr dirty="0" sz="900" spc="55" i="1">
                <a:latin typeface="Trebuchet MS"/>
                <a:cs typeface="Trebuchet MS"/>
              </a:rPr>
              <a:t>a</a:t>
            </a:r>
            <a:r>
              <a:rPr dirty="0" sz="1050" spc="55">
                <a:latin typeface="Arial"/>
                <a:cs typeface="Arial"/>
              </a:rPr>
              <a:t>) </a:t>
            </a:r>
            <a:r>
              <a:rPr dirty="0" sz="900">
                <a:latin typeface="Liberation Serif"/>
                <a:cs typeface="Liberation Serif"/>
              </a:rPr>
              <a:t>is the  </a:t>
            </a:r>
            <a:r>
              <a:rPr dirty="0" sz="900" i="1">
                <a:latin typeface="Liberation Serif"/>
                <a:cs typeface="Liberation Serif"/>
              </a:rPr>
              <a:t>slope</a:t>
            </a:r>
            <a:r>
              <a:rPr dirty="0" sz="900" spc="-5" i="1">
                <a:latin typeface="Liberation Serif"/>
                <a:cs typeface="Liberation Serif"/>
              </a:rPr>
              <a:t> </a:t>
            </a:r>
            <a:r>
              <a:rPr dirty="0" sz="900" i="1">
                <a:latin typeface="Liberation Serif"/>
                <a:cs typeface="Liberation Serif"/>
              </a:rPr>
              <a:t>of the curve</a:t>
            </a:r>
            <a:r>
              <a:rPr dirty="0" sz="900" spc="-5" i="1">
                <a:latin typeface="Liberation Serif"/>
                <a:cs typeface="Liberation Serif"/>
              </a:rPr>
              <a:t> </a:t>
            </a:r>
            <a:r>
              <a:rPr dirty="0" sz="900" spc="40" i="1">
                <a:latin typeface="Trebuchet MS"/>
                <a:cs typeface="Trebuchet MS"/>
              </a:rPr>
              <a:t>y</a:t>
            </a:r>
            <a:r>
              <a:rPr dirty="0" sz="900" spc="-80" i="1">
                <a:latin typeface="Trebuchet MS"/>
                <a:cs typeface="Trebuchet MS"/>
              </a:rPr>
              <a:t> </a:t>
            </a:r>
            <a:r>
              <a:rPr dirty="0" sz="1050" spc="155">
                <a:latin typeface="Arial"/>
                <a:cs typeface="Arial"/>
              </a:rPr>
              <a:t>=</a:t>
            </a:r>
            <a:r>
              <a:rPr dirty="0" sz="1050" spc="-90">
                <a:latin typeface="Arial"/>
                <a:cs typeface="Arial"/>
              </a:rPr>
              <a:t> </a:t>
            </a:r>
            <a:r>
              <a:rPr dirty="0" sz="900" spc="85" i="1">
                <a:latin typeface="Trebuchet MS"/>
                <a:cs typeface="Trebuchet MS"/>
              </a:rPr>
              <a:t>f</a:t>
            </a:r>
            <a:r>
              <a:rPr dirty="0" sz="1050" spc="85">
                <a:latin typeface="Arial"/>
                <a:cs typeface="Arial"/>
              </a:rPr>
              <a:t>(</a:t>
            </a:r>
            <a:r>
              <a:rPr dirty="0" sz="900" spc="85" i="1">
                <a:latin typeface="Trebuchet MS"/>
                <a:cs typeface="Trebuchet MS"/>
              </a:rPr>
              <a:t>x</a:t>
            </a:r>
            <a:r>
              <a:rPr dirty="0" sz="1050" spc="85">
                <a:latin typeface="Arial"/>
                <a:cs typeface="Arial"/>
              </a:rPr>
              <a:t>)</a:t>
            </a:r>
            <a:r>
              <a:rPr dirty="0" sz="1050" spc="225">
                <a:latin typeface="Arial"/>
                <a:cs typeface="Arial"/>
              </a:rPr>
              <a:t> </a:t>
            </a:r>
            <a:r>
              <a:rPr dirty="0" sz="900">
                <a:latin typeface="Liberation Serif"/>
                <a:cs typeface="Liberation Serif"/>
              </a:rPr>
              <a:t>at the point</a:t>
            </a:r>
            <a:r>
              <a:rPr dirty="0" sz="900" spc="-5">
                <a:latin typeface="Liberation Serif"/>
                <a:cs typeface="Liberation Serif"/>
              </a:rPr>
              <a:t> </a:t>
            </a:r>
            <a:r>
              <a:rPr dirty="0" sz="1050" spc="15">
                <a:latin typeface="Arial"/>
                <a:cs typeface="Arial"/>
              </a:rPr>
              <a:t>(</a:t>
            </a:r>
            <a:r>
              <a:rPr dirty="0" sz="900" spc="15" i="1">
                <a:latin typeface="Trebuchet MS"/>
                <a:cs typeface="Trebuchet MS"/>
              </a:rPr>
              <a:t>a</a:t>
            </a:r>
            <a:r>
              <a:rPr dirty="0" sz="1050" spc="15">
                <a:latin typeface="Arial"/>
                <a:cs typeface="Arial"/>
              </a:rPr>
              <a:t>,</a:t>
            </a:r>
            <a:r>
              <a:rPr dirty="0" sz="1050" spc="-120">
                <a:latin typeface="Arial"/>
                <a:cs typeface="Arial"/>
              </a:rPr>
              <a:t> </a:t>
            </a:r>
            <a:r>
              <a:rPr dirty="0" sz="900" spc="50" i="1">
                <a:latin typeface="Trebuchet MS"/>
                <a:cs typeface="Trebuchet MS"/>
              </a:rPr>
              <a:t>f</a:t>
            </a:r>
            <a:r>
              <a:rPr dirty="0" sz="1050" spc="50">
                <a:latin typeface="Arial"/>
                <a:cs typeface="Arial"/>
              </a:rPr>
              <a:t>(</a:t>
            </a:r>
            <a:r>
              <a:rPr dirty="0" sz="900" spc="50" i="1">
                <a:latin typeface="Trebuchet MS"/>
                <a:cs typeface="Trebuchet MS"/>
              </a:rPr>
              <a:t>a</a:t>
            </a:r>
            <a:r>
              <a:rPr dirty="0" sz="1050" spc="50">
                <a:latin typeface="Arial"/>
                <a:cs typeface="Arial"/>
              </a:rPr>
              <a:t>))</a:t>
            </a:r>
            <a:r>
              <a:rPr dirty="0" sz="1050" spc="-145">
                <a:latin typeface="Arial"/>
                <a:cs typeface="Arial"/>
              </a:rPr>
              <a:t> </a:t>
            </a:r>
            <a:r>
              <a:rPr dirty="0" sz="900">
                <a:latin typeface="Liberation Serif"/>
                <a:cs typeface="Liberation Serif"/>
              </a:rPr>
              <a:t>.</a:t>
            </a:r>
            <a:endParaRPr sz="900">
              <a:latin typeface="Liberation Serif"/>
              <a:cs typeface="Liberation Serif"/>
            </a:endParaRPr>
          </a:p>
          <a:p>
            <a:pPr algn="just" marL="172720" marR="5080">
              <a:lnSpc>
                <a:spcPts val="1200"/>
              </a:lnSpc>
            </a:pPr>
            <a:r>
              <a:rPr dirty="0" sz="900">
                <a:latin typeface="Liberation Serif"/>
                <a:cs typeface="Liberation Serif"/>
              </a:rPr>
              <a:t>Limits are the link between average rate of change and instantaneous rate of change: they allow us to move from the rate of  change over an interval to the rate of change at a single</a:t>
            </a:r>
            <a:r>
              <a:rPr dirty="0" sz="900" spc="-15">
                <a:latin typeface="Liberation Serif"/>
                <a:cs typeface="Liberation Serif"/>
              </a:rPr>
              <a:t> </a:t>
            </a:r>
            <a:r>
              <a:rPr dirty="0" sz="900">
                <a:latin typeface="Liberation Serif"/>
                <a:cs typeface="Liberation Serif"/>
              </a:rPr>
              <a:t>point.</a:t>
            </a:r>
            <a:endParaRPr sz="900">
              <a:latin typeface="Liberation Serif"/>
              <a:cs typeface="Liberation Serif"/>
            </a:endParaRPr>
          </a:p>
          <a:p>
            <a:pPr marL="12700">
              <a:lnSpc>
                <a:spcPct val="100000"/>
              </a:lnSpc>
              <a:spcBef>
                <a:spcPts val="815"/>
              </a:spcBef>
            </a:pPr>
            <a:r>
              <a:rPr dirty="0" sz="1050" spc="-5">
                <a:solidFill>
                  <a:srgbClr val="1279C2"/>
                </a:solidFill>
                <a:latin typeface="Liberation Sans"/>
                <a:cs typeface="Liberation Sans"/>
              </a:rPr>
              <a:t>CONTRIBUTORS</a:t>
            </a:r>
            <a:endParaRPr sz="1050">
              <a:latin typeface="Liberation Sans"/>
              <a:cs typeface="Liberation Sans"/>
            </a:endParaRPr>
          </a:p>
          <a:p>
            <a:pPr marL="12700" marR="8255">
              <a:lnSpc>
                <a:spcPct val="111200"/>
              </a:lnSpc>
              <a:spcBef>
                <a:spcPts val="195"/>
              </a:spcBef>
            </a:pPr>
            <a:r>
              <a:rPr dirty="0" sz="900">
                <a:solidFill>
                  <a:srgbClr val="2FB3F5"/>
                </a:solidFill>
                <a:latin typeface="Liberation Serif"/>
                <a:cs typeface="Liberation Serif"/>
                <a:hlinkClick r:id="rId3"/>
              </a:rPr>
              <a:t>Matt Boelkins (Grand </a:t>
            </a:r>
            <a:r>
              <a:rPr dirty="0" sz="900" spc="-20">
                <a:solidFill>
                  <a:srgbClr val="2FB3F5"/>
                </a:solidFill>
                <a:latin typeface="Liberation Serif"/>
                <a:cs typeface="Liberation Serif"/>
                <a:hlinkClick r:id="rId3"/>
              </a:rPr>
              <a:t>Valley </a:t>
            </a:r>
            <a:r>
              <a:rPr dirty="0" sz="900">
                <a:solidFill>
                  <a:srgbClr val="2FB3F5"/>
                </a:solidFill>
                <a:latin typeface="Liberation Serif"/>
                <a:cs typeface="Liberation Serif"/>
                <a:hlinkClick r:id="rId3"/>
              </a:rPr>
              <a:t>State </a:t>
            </a:r>
            <a:r>
              <a:rPr dirty="0" sz="900" spc="-5">
                <a:solidFill>
                  <a:srgbClr val="2FB3F5"/>
                </a:solidFill>
                <a:latin typeface="Liberation Serif"/>
                <a:cs typeface="Liberation Serif"/>
                <a:hlinkClick r:id="rId3"/>
              </a:rPr>
              <a:t>University</a:t>
            </a:r>
            <a:r>
              <a:rPr dirty="0" sz="900" spc="-5">
                <a:latin typeface="Liberation Serif"/>
                <a:cs typeface="Liberation Serif"/>
              </a:rPr>
              <a:t>), </a:t>
            </a:r>
            <a:r>
              <a:rPr dirty="0" sz="900">
                <a:latin typeface="Liberation Serif"/>
                <a:cs typeface="Liberation Serif"/>
              </a:rPr>
              <a:t>David Austin (Grand </a:t>
            </a:r>
            <a:r>
              <a:rPr dirty="0" sz="900" spc="-20">
                <a:latin typeface="Liberation Serif"/>
                <a:cs typeface="Liberation Serif"/>
              </a:rPr>
              <a:t>Valley </a:t>
            </a:r>
            <a:r>
              <a:rPr dirty="0" sz="900">
                <a:latin typeface="Liberation Serif"/>
                <a:cs typeface="Liberation Serif"/>
              </a:rPr>
              <a:t>State University), Steve Schlicker (Grand </a:t>
            </a:r>
            <a:r>
              <a:rPr dirty="0" sz="900" spc="-20">
                <a:latin typeface="Liberation Serif"/>
                <a:cs typeface="Liberation Serif"/>
              </a:rPr>
              <a:t>Valley </a:t>
            </a:r>
            <a:r>
              <a:rPr dirty="0" sz="900">
                <a:latin typeface="Liberation Serif"/>
                <a:cs typeface="Liberation Serif"/>
              </a:rPr>
              <a:t>State  University)</a:t>
            </a:r>
            <a:endParaRPr sz="900">
              <a:latin typeface="Liberation Serif"/>
              <a:cs typeface="Liberation Serif"/>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2019-11-14T07:59:13Z</dcterms:created>
  <dcterms:modified xsi:type="dcterms:W3CDTF">2019-11-14T07:59:13Z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2019-11-06T00:00:00Z</vt:filetime>
  </property>
  <property fmtid="{D5CDD505-2E9C-101B-9397-08002B2CF9AE}" pid="3" name="Creator">
    <vt:lpwstr>Chromium</vt:lpwstr>
  </property>
  <property fmtid="{D5CDD505-2E9C-101B-9397-08002B2CF9AE}" pid="4" name="LastSaved">
    <vt:filetime>2019-11-14T00:00:00Z</vt:filetime>
  </property>
</Properties>
</file>